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m4v" ContentType="video/unknown"/>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9"/>
  </p:notesMasterIdLst>
  <p:handoutMasterIdLst>
    <p:handoutMasterId r:id="rId70"/>
  </p:handoutMasterIdLst>
  <p:sldIdLst>
    <p:sldId id="551" r:id="rId2"/>
    <p:sldId id="703" r:id="rId3"/>
    <p:sldId id="704" r:id="rId4"/>
    <p:sldId id="668" r:id="rId5"/>
    <p:sldId id="680" r:id="rId6"/>
    <p:sldId id="706" r:id="rId7"/>
    <p:sldId id="673" r:id="rId8"/>
    <p:sldId id="696" r:id="rId9"/>
    <p:sldId id="697" r:id="rId10"/>
    <p:sldId id="698" r:id="rId11"/>
    <p:sldId id="699" r:id="rId12"/>
    <p:sldId id="700" r:id="rId13"/>
    <p:sldId id="671" r:id="rId14"/>
    <p:sldId id="701" r:id="rId15"/>
    <p:sldId id="702" r:id="rId16"/>
    <p:sldId id="672" r:id="rId17"/>
    <p:sldId id="707" r:id="rId18"/>
    <p:sldId id="708" r:id="rId19"/>
    <p:sldId id="709" r:id="rId20"/>
    <p:sldId id="710" r:id="rId21"/>
    <p:sldId id="711" r:id="rId22"/>
    <p:sldId id="741" r:id="rId23"/>
    <p:sldId id="742" r:id="rId24"/>
    <p:sldId id="743" r:id="rId25"/>
    <p:sldId id="684" r:id="rId26"/>
    <p:sldId id="687" r:id="rId27"/>
    <p:sldId id="695" r:id="rId28"/>
    <p:sldId id="689" r:id="rId29"/>
    <p:sldId id="690" r:id="rId30"/>
    <p:sldId id="705" r:id="rId31"/>
    <p:sldId id="686" r:id="rId32"/>
    <p:sldId id="718" r:id="rId33"/>
    <p:sldId id="692" r:id="rId34"/>
    <p:sldId id="691" r:id="rId35"/>
    <p:sldId id="719" r:id="rId36"/>
    <p:sldId id="720" r:id="rId37"/>
    <p:sldId id="721" r:id="rId38"/>
    <p:sldId id="722" r:id="rId39"/>
    <p:sldId id="676" r:id="rId40"/>
    <p:sldId id="723" r:id="rId41"/>
    <p:sldId id="724" r:id="rId42"/>
    <p:sldId id="725" r:id="rId43"/>
    <p:sldId id="737" r:id="rId44"/>
    <p:sldId id="738" r:id="rId45"/>
    <p:sldId id="675" r:id="rId46"/>
    <p:sldId id="733" r:id="rId47"/>
    <p:sldId id="734" r:id="rId48"/>
    <p:sldId id="732" r:id="rId49"/>
    <p:sldId id="726" r:id="rId50"/>
    <p:sldId id="727" r:id="rId51"/>
    <p:sldId id="728" r:id="rId52"/>
    <p:sldId id="729" r:id="rId53"/>
    <p:sldId id="730" r:id="rId54"/>
    <p:sldId id="731" r:id="rId55"/>
    <p:sldId id="678" r:id="rId56"/>
    <p:sldId id="746" r:id="rId57"/>
    <p:sldId id="744" r:id="rId58"/>
    <p:sldId id="745" r:id="rId59"/>
    <p:sldId id="735" r:id="rId60"/>
    <p:sldId id="736" r:id="rId61"/>
    <p:sldId id="747" r:id="rId62"/>
    <p:sldId id="739" r:id="rId63"/>
    <p:sldId id="740" r:id="rId64"/>
    <p:sldId id="677" r:id="rId65"/>
    <p:sldId id="748" r:id="rId66"/>
    <p:sldId id="749" r:id="rId67"/>
    <p:sldId id="750"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4B40"/>
    <a:srgbClr val="9A454F"/>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17" autoAdjust="0"/>
    <p:restoredTop sz="61091" autoAdjust="0"/>
  </p:normalViewPr>
  <p:slideViewPr>
    <p:cSldViewPr snapToGrid="0" snapToObjects="1">
      <p:cViewPr varScale="1">
        <p:scale>
          <a:sx n="54" d="100"/>
          <a:sy n="54" d="100"/>
        </p:scale>
        <p:origin x="1256"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7" d="100"/>
          <a:sy n="107" d="100"/>
        </p:scale>
        <p:origin x="-281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11/17/16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11/17/16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a:xfrm>
            <a:off x="685800" y="3674916"/>
            <a:ext cx="5486400" cy="4783284"/>
          </a:xfrm>
        </p:spPr>
        <p:txBody>
          <a:bodyPr/>
          <a:lstStyle/>
          <a:p>
            <a:r>
              <a:rPr lang="en-US" sz="1200" kern="1200" dirty="0" smtClean="0">
                <a:solidFill>
                  <a:schemeClr val="tx1"/>
                </a:solidFill>
                <a:latin typeface="+mn-lt"/>
                <a:ea typeface="+mn-ea"/>
                <a:cs typeface="+mn-cs"/>
              </a:rPr>
              <a:t>If you have been to other workshops</a:t>
            </a:r>
            <a:r>
              <a:rPr lang="en-US" sz="1200" kern="1200" baseline="0" dirty="0" smtClean="0">
                <a:solidFill>
                  <a:schemeClr val="tx1"/>
                </a:solidFill>
                <a:latin typeface="+mn-lt"/>
                <a:ea typeface="+mn-ea"/>
                <a:cs typeface="+mn-cs"/>
              </a:rPr>
              <a:t> you should understand that 3 hours isn’t really enough time. We’ll only have time to simulate exercises that take hours or days or weeks to do. So, I’ll talk a bit, you guys will work a bit, and then I will interrupt you just as it gets interesting, talk to you more, and so on.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There are 4 exercises… I think... So I will stop you from doing the exercises, so we can talk about the next phase. I have arranged it so there’s no absolutely critical last lecture. If we run out of time, so be it. We’ll get through what we can as I want you to try some of this stuff yourself.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OKAY?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Simplifying the story some, what with mergers and acquisitions over the decades, the content we see today on our much more high tech cable, satellite or streaming systems is not just the same basic format, but in some cases is the SAME EXACT CONTENT.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There’s no need to write a new description for that Lawrence </a:t>
            </a:r>
            <a:r>
              <a:rPr lang="en-US" sz="1200" kern="1200" baseline="0" dirty="0" err="1" smtClean="0">
                <a:solidFill>
                  <a:schemeClr val="tx1"/>
                </a:solidFill>
                <a:effectLst/>
                <a:latin typeface="+mn-lt"/>
                <a:ea typeface="+mn-ea"/>
                <a:cs typeface="+mn-cs"/>
              </a:rPr>
              <a:t>Welk</a:t>
            </a:r>
            <a:r>
              <a:rPr lang="en-US" sz="1200" kern="1200" baseline="0" dirty="0" smtClean="0">
                <a:solidFill>
                  <a:schemeClr val="tx1"/>
                </a:solidFill>
                <a:effectLst/>
                <a:latin typeface="+mn-lt"/>
                <a:ea typeface="+mn-ea"/>
                <a:cs typeface="+mn-cs"/>
              </a:rPr>
              <a:t> show every time it airs, so the original 1979 description is still pulled from the database and used today. It’s all just data.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is what annoys me about almost everyone selling Anything As A Service. They want you do start from scratch. But the world is full of info, and most often improvements to that are what we want.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is the same old subway data (and this is real, not a mockup) projected onto the sidewalk, in context. So people walking down the street can see what the trains right under their feet are doing, to determine which one to take, and how long it will take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 need to stop cropping people’s heads off.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Wearables</a:t>
            </a:r>
            <a:r>
              <a:rPr lang="en-US" sz="1200" kern="1200" baseline="0" dirty="0" smtClean="0">
                <a:solidFill>
                  <a:schemeClr val="tx1"/>
                </a:solidFill>
                <a:effectLst/>
                <a:latin typeface="+mn-lt"/>
                <a:ea typeface="+mn-ea"/>
                <a:cs typeface="+mn-cs"/>
              </a:rPr>
              <a:t>, even more than other products, are about people instead of the device and connections.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dirty="0" smtClean="0"/>
              <a:t>Not least of which because systems change. In radical ways. If you are bad at designing for mobile you can get away with the same old stuff on a tiny screen. </a:t>
            </a:r>
            <a:r>
              <a:rPr lang="en-US" dirty="0" err="1" smtClean="0"/>
              <a:t>IoT</a:t>
            </a:r>
            <a:r>
              <a:rPr lang="en-US" dirty="0" smtClean="0"/>
              <a:t> and </a:t>
            </a:r>
            <a:r>
              <a:rPr lang="en-US" dirty="0" err="1" smtClean="0"/>
              <a:t>wearables</a:t>
            </a:r>
            <a:r>
              <a:rPr lang="en-US" dirty="0" smtClean="0"/>
              <a:t> are very different. </a:t>
            </a:r>
          </a:p>
          <a:p>
            <a:endParaRPr lang="en-US" dirty="0" smtClean="0"/>
          </a:p>
          <a:p>
            <a:r>
              <a:rPr lang="en-US" dirty="0" smtClean="0"/>
              <a:t>What’s next? Who knows?</a:t>
            </a:r>
            <a:r>
              <a:rPr lang="en-US" baseline="0" dirty="0" smtClean="0"/>
              <a:t> But if you design for systems not A System, you are better prepared for it. </a:t>
            </a:r>
          </a:p>
          <a:p>
            <a:endParaRPr lang="en-US" baseline="0" dirty="0" smtClean="0"/>
          </a:p>
          <a:p>
            <a:r>
              <a:rPr lang="en-US" baseline="0" dirty="0" smtClean="0"/>
              <a:t>STOP designing to pixel dimensions. Stop designing for phone and tablet, because look here: There’s no distinction, but a continuum of devices. </a:t>
            </a:r>
          </a:p>
          <a:p>
            <a:endParaRPr lang="en-US" baseline="0" dirty="0" smtClean="0"/>
          </a:p>
          <a:p>
            <a:endParaRPr lang="en-US" baseline="0" dirty="0" smtClean="0"/>
          </a:p>
          <a:p>
            <a:endParaRPr lang="en-US" baseline="0" dirty="0" smtClean="0"/>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t>13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dirty="0" smtClean="0"/>
              <a:t>What happens when</a:t>
            </a:r>
            <a:r>
              <a:rPr lang="en-US" baseline="0" dirty="0" smtClean="0"/>
              <a:t> the Apple Watch comes out? We already know. Just like how 2/3rd of smartphones were </a:t>
            </a:r>
            <a:r>
              <a:rPr lang="en-US" baseline="0" dirty="0" err="1" smtClean="0"/>
              <a:t>phablets</a:t>
            </a:r>
            <a:r>
              <a:rPr lang="en-US" baseline="0" dirty="0" smtClean="0"/>
              <a:t> before the iPhone 6 Plus, we have this data. </a:t>
            </a:r>
          </a:p>
          <a:p>
            <a:endParaRPr lang="en-US" baseline="0" dirty="0" smtClean="0"/>
          </a:p>
          <a:p>
            <a:r>
              <a:rPr lang="en-US" baseline="0" dirty="0" smtClean="0"/>
              <a:t>The future is not evenly distributed. This is my Pebble close to two years ago. There are over a million of these out there. Millions more fitness trackers, and smart thermostats, and smart TVs…</a:t>
            </a:r>
          </a:p>
          <a:p>
            <a:endParaRPr lang="en-US" baseline="0" dirty="0" smtClean="0"/>
          </a:p>
          <a:p>
            <a:endParaRPr lang="en-US" baseline="0" dirty="0" smtClean="0"/>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t>14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you may be surprised that industry leads the way. There are almost </a:t>
            </a:r>
            <a:r>
              <a:rPr lang="en-US" sz="1200" b="1" kern="1200" baseline="0" dirty="0" smtClean="0">
                <a:solidFill>
                  <a:schemeClr val="tx1"/>
                </a:solidFill>
                <a:effectLst/>
                <a:latin typeface="+mn-lt"/>
                <a:ea typeface="+mn-ea"/>
                <a:cs typeface="+mn-cs"/>
              </a:rPr>
              <a:t>50 million </a:t>
            </a:r>
            <a:r>
              <a:rPr lang="en-US" sz="1200" kern="1200" baseline="0" dirty="0" smtClean="0">
                <a:solidFill>
                  <a:schemeClr val="tx1"/>
                </a:solidFill>
                <a:effectLst/>
                <a:latin typeface="+mn-lt"/>
                <a:ea typeface="+mn-ea"/>
                <a:cs typeface="+mn-cs"/>
              </a:rPr>
              <a:t>smart electric meters in the US right now. They are getting smarter, as well.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Start looking up, and you’ll see a lot of antennas hanging off buildings, power, phone and cable lines, on top of trucks. The Internet of things is here, just commercial and industrial.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Okay, let’s make our own system. For the rest of this session, I</a:t>
            </a:r>
            <a:r>
              <a:rPr lang="en-US" sz="1200" kern="1200" baseline="0" dirty="0" smtClean="0">
                <a:solidFill>
                  <a:schemeClr val="tx1"/>
                </a:solidFill>
                <a:effectLst/>
                <a:latin typeface="+mn-lt"/>
                <a:ea typeface="+mn-ea"/>
                <a:cs typeface="+mn-cs"/>
              </a:rPr>
              <a:t> am not going to give you problem or design, but you will work on your own. Remember, not a website, or an app, or a </a:t>
            </a:r>
            <a:r>
              <a:rPr lang="en-US" sz="1200" kern="1200" baseline="0" dirty="0" err="1" smtClean="0">
                <a:solidFill>
                  <a:schemeClr val="tx1"/>
                </a:solidFill>
                <a:effectLst/>
                <a:latin typeface="+mn-lt"/>
                <a:ea typeface="+mn-ea"/>
                <a:cs typeface="+mn-cs"/>
              </a:rPr>
              <a:t>smartwatch</a:t>
            </a:r>
            <a:r>
              <a:rPr lang="en-US" sz="1200" kern="1200" baseline="0" dirty="0" smtClean="0">
                <a:solidFill>
                  <a:schemeClr val="tx1"/>
                </a:solidFill>
                <a:effectLst/>
                <a:latin typeface="+mn-lt"/>
                <a:ea typeface="+mn-ea"/>
                <a:cs typeface="+mn-cs"/>
              </a:rPr>
              <a:t>, but a solution or service.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Or even a problem, and you all can try to solve it. Start thinking of what you might want to work on, while I talk at you for a bit longer…</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Information Architecture is a term or concept I hope and pray you have heard. You probably have designed to it. And you may have </a:t>
            </a:r>
            <a:r>
              <a:rPr lang="en-US" sz="1200" i="1" kern="1200" baseline="0" dirty="0" err="1" smtClean="0">
                <a:solidFill>
                  <a:schemeClr val="tx1"/>
                </a:solidFill>
                <a:effectLst/>
                <a:latin typeface="+mn-lt"/>
                <a:ea typeface="+mn-ea"/>
                <a:cs typeface="+mn-cs"/>
              </a:rPr>
              <a:t>mis</a:t>
            </a:r>
            <a:r>
              <a:rPr lang="en-US" sz="1200" kern="1200" baseline="0" dirty="0" smtClean="0">
                <a:solidFill>
                  <a:schemeClr val="tx1"/>
                </a:solidFill>
                <a:effectLst/>
                <a:latin typeface="+mn-lt"/>
                <a:ea typeface="+mn-ea"/>
                <a:cs typeface="+mn-cs"/>
              </a:rPr>
              <a:t>-used it, so I have to talk about it a bit even if you are an experienced designer already.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IA is the underlying organization, structure and nomenclature that define the relationships between a product’s content and functionality.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Navigation communicates to the user where they are and allows access to the features and information on the site or in the app, or printout, or DVD or whatever. But it’s an abstraction of the complete structure. IA is not navigation, but the structure you derive navigation from.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IA is not just digital, or just about one channel. You can and should do most of the IA work before you have settled on a platform. I often do that, and use the structure to help define what features go on which platform. Or even to make informed choices about the platform needs.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Information architecture is not about the UI, but the information, and good IA considers the expectations and experiences of the users.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For a long time, we have assumed computers are infallible, but long ago they were not, and lately we have realized that in aggregate, there are still problems.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Resilience engineering is something used to keep big, reliable services like Google, Facebook, </a:t>
            </a:r>
            <a:r>
              <a:rPr lang="en-US" sz="1200" i="0" kern="1200" baseline="0" dirty="0" err="1" smtClean="0">
                <a:solidFill>
                  <a:schemeClr val="tx1"/>
                </a:solidFill>
                <a:effectLst/>
                <a:latin typeface="+mn-lt"/>
                <a:ea typeface="+mn-ea"/>
                <a:cs typeface="+mn-cs"/>
              </a:rPr>
              <a:t>Etsy</a:t>
            </a:r>
            <a:r>
              <a:rPr lang="en-US" sz="1200" i="0" kern="1200" baseline="0" dirty="0" smtClean="0">
                <a:solidFill>
                  <a:schemeClr val="tx1"/>
                </a:solidFill>
                <a:effectLst/>
                <a:latin typeface="+mn-lt"/>
                <a:ea typeface="+mn-ea"/>
                <a:cs typeface="+mn-cs"/>
              </a:rPr>
              <a:t>, Flickr, Yahoo, or Amazon online. At a deep engineering level they follow practices and procedures to assure their systems are not brittle, and avoid failure or fail gracefully and can be fixed easily even with power failures, network breaks and typhoons.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Resilience is usually defined as the ability of a system to absorb disruptions without tipping over to a new kind of order. A building when exposed to too much lateral ground movement settles into a state of “pile of rubble on the ground” unless you design it to resist the disruption of earthquakes adequately.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19</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Today, I am going to talk a lot about designing and building products. Not for your organization, but for people.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p:txBody>
      </p:sp>
      <p:sp>
        <p:nvSpPr>
          <p:cNvPr id="4" name="Slide Number Placeholder 3"/>
          <p:cNvSpPr>
            <a:spLocks noGrp="1"/>
          </p:cNvSpPr>
          <p:nvPr>
            <p:ph type="sldNum" sz="quarter" idx="10"/>
          </p:nvPr>
        </p:nvSpPr>
        <p:spPr/>
        <p:txBody>
          <a:bodyPr/>
          <a:lstStyle/>
          <a:p>
            <a:fld id="{C19D55F2-16B5-3A42-80D9-9BC8F66E0B68}" type="slidenum">
              <a:rPr lang="en-US" smtClean="0"/>
              <a:t>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You </a:t>
            </a:r>
            <a:r>
              <a:rPr lang="en-US" sz="1200" b="1" i="0" kern="1200" baseline="0" dirty="0" smtClean="0">
                <a:solidFill>
                  <a:schemeClr val="tx1"/>
                </a:solidFill>
                <a:effectLst/>
                <a:latin typeface="+mn-lt"/>
                <a:ea typeface="+mn-ea"/>
                <a:cs typeface="+mn-cs"/>
              </a:rPr>
              <a:t>can’t prevent these problems</a:t>
            </a:r>
            <a:r>
              <a:rPr lang="en-US" sz="1200" i="0" kern="1200" baseline="0" dirty="0" smtClean="0">
                <a:solidFill>
                  <a:schemeClr val="tx1"/>
                </a:solidFill>
                <a:effectLst/>
                <a:latin typeface="+mn-lt"/>
                <a:ea typeface="+mn-ea"/>
                <a:cs typeface="+mn-cs"/>
              </a:rPr>
              <a:t>, so you have to expect and plan for them.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From our point of view, remember is that everything you do is too complex to adequately model and map. Assume you have always missed something, so you are prepared to deal with the unexpected, both in design and so you can modify your product over time to take advantage of new ways you find people using your information. </a:t>
            </a:r>
          </a:p>
          <a:p>
            <a:endParaRPr lang="en-US" kern="1200" baseline="0" dirty="0" smtClean="0">
              <a:solidFill>
                <a:schemeClr val="tx1"/>
              </a:solidFill>
              <a:effectLst/>
              <a:latin typeface="+mn-lt"/>
              <a:ea typeface="+mn-ea"/>
              <a:cs typeface="+mn-cs"/>
            </a:endParaRPr>
          </a:p>
          <a:p>
            <a:endParaRPr lang="en-US"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say there’s also something called </a:t>
            </a:r>
            <a:r>
              <a:rPr lang="en-US" sz="1200" b="1" i="1" kern="1200" dirty="0" smtClean="0">
                <a:solidFill>
                  <a:schemeClr val="tx1"/>
                </a:solidFill>
                <a:latin typeface="+mn-lt"/>
                <a:ea typeface="+mn-ea"/>
                <a:cs typeface="+mn-cs"/>
              </a:rPr>
              <a:t>Resilience Design</a:t>
            </a:r>
            <a:r>
              <a:rPr lang="en-US" sz="1200" kern="1200" dirty="0" smtClean="0">
                <a:solidFill>
                  <a:schemeClr val="tx1"/>
                </a:solidFill>
                <a:latin typeface="+mn-lt"/>
                <a:ea typeface="+mn-ea"/>
                <a:cs typeface="+mn-cs"/>
              </a:rPr>
              <a:t>. Here’s a simple example…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Though I love my </a:t>
            </a:r>
            <a:r>
              <a:rPr lang="en-US" sz="1200" kern="1200" dirty="0" err="1" smtClean="0">
                <a:solidFill>
                  <a:schemeClr val="tx1"/>
                </a:solidFill>
                <a:latin typeface="+mn-lt"/>
                <a:ea typeface="+mn-ea"/>
                <a:cs typeface="+mn-cs"/>
              </a:rPr>
              <a:t>smartwatches</a:t>
            </a:r>
            <a:r>
              <a:rPr lang="en-US" sz="1200" kern="1200" dirty="0" smtClean="0">
                <a:solidFill>
                  <a:schemeClr val="tx1"/>
                </a:solidFill>
                <a:latin typeface="+mn-lt"/>
                <a:ea typeface="+mn-ea"/>
                <a:cs typeface="+mn-cs"/>
              </a:rPr>
              <a:t>, I also still wear normal dial watches. One is a dive watch,</a:t>
            </a:r>
            <a:r>
              <a:rPr lang="en-US" sz="1200" kern="1200" baseline="0" dirty="0" smtClean="0">
                <a:solidFill>
                  <a:schemeClr val="tx1"/>
                </a:solidFill>
                <a:latin typeface="+mn-lt"/>
                <a:ea typeface="+mn-ea"/>
                <a:cs typeface="+mn-cs"/>
              </a:rPr>
              <a:t> because it’s shiny, </a:t>
            </a:r>
            <a:r>
              <a:rPr lang="en-US" sz="1200" kern="1200" dirty="0" smtClean="0">
                <a:solidFill>
                  <a:schemeClr val="tx1"/>
                </a:solidFill>
                <a:latin typeface="+mn-lt"/>
                <a:ea typeface="+mn-ea"/>
                <a:cs typeface="+mn-cs"/>
              </a:rPr>
              <a:t>not because I am a diver or anything. It is one of those with a twisty ring around the outside. That part with</a:t>
            </a:r>
            <a:r>
              <a:rPr lang="en-US" sz="1200" kern="1200" baseline="0" dirty="0" smtClean="0">
                <a:solidFill>
                  <a:schemeClr val="tx1"/>
                </a:solidFill>
                <a:latin typeface="+mn-lt"/>
                <a:ea typeface="+mn-ea"/>
                <a:cs typeface="+mn-cs"/>
              </a:rPr>
              <a:t> the numbers here twists around.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you don't know, and I didn't until recently, this is used as a simple timer. But on mine, and on all dive watches (vs. Aviators</a:t>
            </a:r>
            <a:r>
              <a:rPr lang="en-US" sz="1200" kern="1200" baseline="0" dirty="0" smtClean="0">
                <a:solidFill>
                  <a:schemeClr val="tx1"/>
                </a:solidFill>
                <a:latin typeface="+mn-lt"/>
                <a:ea typeface="+mn-ea"/>
                <a:cs typeface="+mn-cs"/>
              </a:rPr>
              <a:t> watches)</a:t>
            </a:r>
            <a:r>
              <a:rPr lang="en-US" sz="1200" kern="1200" dirty="0" smtClean="0">
                <a:solidFill>
                  <a:schemeClr val="tx1"/>
                </a:solidFill>
                <a:latin typeface="+mn-lt"/>
                <a:ea typeface="+mn-ea"/>
                <a:cs typeface="+mn-cs"/>
              </a:rPr>
              <a:t>, the ring only goes one way. The </a:t>
            </a:r>
            <a:r>
              <a:rPr lang="en-US" sz="1200" kern="1200" dirty="0" err="1" smtClean="0">
                <a:solidFill>
                  <a:schemeClr val="tx1"/>
                </a:solidFill>
                <a:latin typeface="+mn-lt"/>
                <a:ea typeface="+mn-ea"/>
                <a:cs typeface="+mn-cs"/>
              </a:rPr>
              <a:t>clicky</a:t>
            </a:r>
            <a:r>
              <a:rPr lang="en-US" sz="1200" kern="1200" dirty="0" smtClean="0">
                <a:solidFill>
                  <a:schemeClr val="tx1"/>
                </a:solidFill>
                <a:latin typeface="+mn-lt"/>
                <a:ea typeface="+mn-ea"/>
                <a:cs typeface="+mn-cs"/>
              </a:rPr>
              <a:t> detent lets it go counter-clockwise, only. WHY? … Because it's for timing remaining air. The ring might get bumped and change it's setting. Having it show less time might be inconvenient, but going the other way might kill you. And, you don't even need to know this. It just works. That's the sort of brilliantly-simple answer I am talking about with resilient design.</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2400" kern="1200" baseline="0" dirty="0" smtClean="0">
              <a:solidFill>
                <a:schemeClr val="tx1"/>
              </a:solidFill>
              <a:latin typeface="+mn-lt"/>
              <a:ea typeface="+mn-ea"/>
              <a:cs typeface="+mn-cs"/>
            </a:endParaRPr>
          </a:p>
          <a:p>
            <a:r>
              <a:rPr lang="en-US" sz="2400" kern="1200" baseline="0" dirty="0" smtClean="0">
                <a:solidFill>
                  <a:schemeClr val="tx1"/>
                </a:solidFill>
                <a:latin typeface="+mn-lt"/>
                <a:ea typeface="+mn-ea"/>
                <a:cs typeface="+mn-cs"/>
              </a:rPr>
              <a:t>ADD CHINESE TRANSLATION HERE</a:t>
            </a:r>
          </a:p>
          <a:p>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2400" kern="1200" dirty="0" smtClean="0">
                <a:solidFill>
                  <a:schemeClr val="tx1"/>
                </a:solidFill>
                <a:effectLst/>
                <a:latin typeface="+mn-lt"/>
                <a:ea typeface="+mn-ea"/>
                <a:cs typeface="+mn-cs"/>
              </a:rPr>
              <a:t>Resilient design doesn’t just mean</a:t>
            </a:r>
            <a:r>
              <a:rPr lang="en-US" sz="2400" kern="1200" baseline="0" dirty="0" smtClean="0">
                <a:solidFill>
                  <a:schemeClr val="tx1"/>
                </a:solidFill>
                <a:effectLst/>
                <a:latin typeface="+mn-lt"/>
                <a:ea typeface="+mn-ea"/>
                <a:cs typeface="+mn-cs"/>
              </a:rPr>
              <a:t> removing error messages, but embracing that people use your product in various ways. Providing alternative paths, like letting people “wait in line” at the DMV with text messaging. </a:t>
            </a:r>
          </a:p>
          <a:p>
            <a:endParaRPr lang="en-US" sz="2400" kern="1200" baseline="0" dirty="0" smtClean="0">
              <a:solidFill>
                <a:schemeClr val="tx1"/>
              </a:solidFill>
              <a:effectLst/>
              <a:latin typeface="+mn-lt"/>
              <a:ea typeface="+mn-ea"/>
              <a:cs typeface="+mn-cs"/>
            </a:endParaRPr>
          </a:p>
          <a:p>
            <a:endParaRPr lang="en-US" sz="2400" kern="1200" baseline="0" dirty="0" smtClean="0">
              <a:solidFill>
                <a:schemeClr val="tx1"/>
              </a:solidFill>
              <a:effectLst/>
              <a:latin typeface="+mn-lt"/>
              <a:ea typeface="+mn-ea"/>
              <a:cs typeface="+mn-cs"/>
            </a:endParaRPr>
          </a:p>
          <a:p>
            <a:endParaRPr lang="en-US" sz="2400" kern="1200" baseline="0" dirty="0" smtClean="0">
              <a:solidFill>
                <a:schemeClr val="tx1"/>
              </a:solidFill>
              <a:latin typeface="+mn-lt"/>
              <a:ea typeface="+mn-ea"/>
              <a:cs typeface="+mn-cs"/>
            </a:endParaRPr>
          </a:p>
          <a:p>
            <a:r>
              <a:rPr lang="en-US" sz="2400" kern="1200" baseline="0" dirty="0" smtClean="0">
                <a:solidFill>
                  <a:schemeClr val="tx1"/>
                </a:solidFill>
                <a:latin typeface="+mn-lt"/>
                <a:ea typeface="+mn-ea"/>
                <a:cs typeface="+mn-cs"/>
              </a:rPr>
              <a:t>ADD CHINESE TRANSLATION HERE</a:t>
            </a:r>
          </a:p>
          <a:p>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2400" kern="1200" dirty="0" smtClean="0">
                <a:solidFill>
                  <a:schemeClr val="tx1"/>
                </a:solidFill>
                <a:effectLst/>
                <a:latin typeface="+mn-lt"/>
                <a:ea typeface="+mn-ea"/>
                <a:cs typeface="+mn-cs"/>
              </a:rPr>
              <a:t>Or removing</a:t>
            </a:r>
            <a:r>
              <a:rPr lang="en-US" sz="2400" kern="1200" baseline="0" dirty="0" smtClean="0">
                <a:solidFill>
                  <a:schemeClr val="tx1"/>
                </a:solidFill>
                <a:effectLst/>
                <a:latin typeface="+mn-lt"/>
                <a:ea typeface="+mn-ea"/>
                <a:cs typeface="+mn-cs"/>
              </a:rPr>
              <a:t> the whole principle of you asking a computer to do anything. We can collaborate with our computers, so they can analyze data and push it to you…</a:t>
            </a:r>
          </a:p>
          <a:p>
            <a:endParaRPr lang="en-US" sz="2400" kern="1200" baseline="0" dirty="0" smtClean="0">
              <a:solidFill>
                <a:schemeClr val="tx1"/>
              </a:solidFill>
              <a:effectLst/>
              <a:latin typeface="+mn-lt"/>
              <a:ea typeface="+mn-ea"/>
              <a:cs typeface="+mn-cs"/>
            </a:endParaRPr>
          </a:p>
          <a:p>
            <a:endParaRPr lang="en-US" sz="2400" kern="1200" baseline="0" dirty="0" smtClean="0">
              <a:solidFill>
                <a:schemeClr val="tx1"/>
              </a:solidFill>
              <a:effectLst/>
              <a:latin typeface="+mn-lt"/>
              <a:ea typeface="+mn-ea"/>
              <a:cs typeface="+mn-cs"/>
            </a:endParaRPr>
          </a:p>
          <a:p>
            <a:endParaRPr lang="en-US" sz="2400" kern="1200" baseline="0" dirty="0" smtClean="0">
              <a:solidFill>
                <a:schemeClr val="tx1"/>
              </a:solidFill>
              <a:latin typeface="+mn-lt"/>
              <a:ea typeface="+mn-ea"/>
              <a:cs typeface="+mn-cs"/>
            </a:endParaRPr>
          </a:p>
          <a:p>
            <a:r>
              <a:rPr lang="en-US" sz="2400" kern="1200" baseline="0" dirty="0" smtClean="0">
                <a:solidFill>
                  <a:schemeClr val="tx1"/>
                </a:solidFill>
                <a:latin typeface="+mn-lt"/>
                <a:ea typeface="+mn-ea"/>
                <a:cs typeface="+mn-cs"/>
              </a:rPr>
              <a:t>ADD CHINESE TRANSLATION HERE</a:t>
            </a:r>
          </a:p>
          <a:p>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2400" kern="1200" dirty="0" smtClean="0">
                <a:solidFill>
                  <a:schemeClr val="tx1"/>
                </a:solidFill>
                <a:effectLst/>
                <a:latin typeface="+mn-lt"/>
                <a:ea typeface="+mn-ea"/>
                <a:cs typeface="+mn-cs"/>
              </a:rPr>
              <a:t>…or simply change your</a:t>
            </a:r>
            <a:r>
              <a:rPr lang="en-US" sz="2400" kern="1200" baseline="0" dirty="0" smtClean="0">
                <a:solidFill>
                  <a:schemeClr val="tx1"/>
                </a:solidFill>
                <a:effectLst/>
                <a:latin typeface="+mn-lt"/>
                <a:ea typeface="+mn-ea"/>
                <a:cs typeface="+mn-cs"/>
              </a:rPr>
              <a:t> environment, and only notify only if you bother to go check. Usually because something is wrong. </a:t>
            </a:r>
          </a:p>
          <a:p>
            <a:endParaRPr lang="en-US" sz="2400" kern="1200" baseline="0" dirty="0" smtClean="0">
              <a:solidFill>
                <a:schemeClr val="tx1"/>
              </a:solidFill>
              <a:effectLst/>
              <a:latin typeface="+mn-lt"/>
              <a:ea typeface="+mn-ea"/>
              <a:cs typeface="+mn-cs"/>
            </a:endParaRPr>
          </a:p>
          <a:p>
            <a:endParaRPr lang="en-US" sz="2400" kern="1200" baseline="0" dirty="0" smtClean="0">
              <a:solidFill>
                <a:schemeClr val="tx1"/>
              </a:solidFill>
              <a:latin typeface="+mn-lt"/>
              <a:ea typeface="+mn-ea"/>
              <a:cs typeface="+mn-cs"/>
            </a:endParaRPr>
          </a:p>
          <a:p>
            <a:r>
              <a:rPr lang="en-US" sz="2400" kern="1200" baseline="0" dirty="0" smtClean="0">
                <a:solidFill>
                  <a:schemeClr val="tx1"/>
                </a:solidFill>
                <a:latin typeface="+mn-lt"/>
                <a:ea typeface="+mn-ea"/>
                <a:cs typeface="+mn-cs"/>
              </a:rPr>
              <a:t>ADD CHINESE TRANSLATION HERE</a:t>
            </a:r>
          </a:p>
          <a:p>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Okay, got some good ideas?</a:t>
            </a:r>
            <a:r>
              <a:rPr lang="en-US" sz="1200" kern="1200" baseline="0" dirty="0" smtClean="0">
                <a:solidFill>
                  <a:schemeClr val="tx1"/>
                </a:solidFill>
                <a:effectLst/>
                <a:latin typeface="+mn-lt"/>
                <a:ea typeface="+mn-ea"/>
                <a:cs typeface="+mn-cs"/>
              </a:rPr>
              <a:t> Get with your teams and take THIRTY SECONDS each to pitch your idea to the rest of the team.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As a group, agree on ONE idea to work on. If serendipity hits, sure you can combine them into one product.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5 MINUTES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We’re not going to be able to hit up every step</a:t>
            </a:r>
            <a:r>
              <a:rPr lang="en-US" sz="1800" kern="1200" baseline="0" dirty="0" smtClean="0">
                <a:solidFill>
                  <a:schemeClr val="tx1"/>
                </a:solidFill>
                <a:effectLst/>
                <a:latin typeface="+mn-lt"/>
                <a:ea typeface="+mn-ea"/>
                <a:cs typeface="+mn-cs"/>
              </a:rPr>
              <a:t> in an ideal process to design your system, just for time. But the first one is important…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endParaRPr lang="en-US" sz="1800" kern="1200" baseline="0" dirty="0" smtClean="0">
              <a:solidFill>
                <a:schemeClr val="tx1"/>
              </a:solidFill>
              <a:latin typeface="+mn-lt"/>
              <a:ea typeface="+mn-ea"/>
              <a:cs typeface="+mn-cs"/>
            </a:endParaRPr>
          </a:p>
          <a:p>
            <a:r>
              <a:rPr lang="en-US" sz="18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lvl="0" indent="0">
              <a:buFont typeface="Arial"/>
              <a:buNone/>
            </a:pPr>
            <a:r>
              <a:rPr lang="en-US" sz="1800" kern="1200" dirty="0" smtClean="0">
                <a:solidFill>
                  <a:schemeClr val="tx1"/>
                </a:solidFill>
                <a:effectLst/>
                <a:latin typeface="+mn-lt"/>
                <a:ea typeface="+mn-ea"/>
                <a:cs typeface="+mn-cs"/>
              </a:rPr>
              <a:t>Don’t</a:t>
            </a:r>
            <a:r>
              <a:rPr lang="en-US" sz="1800" kern="1200" baseline="0" dirty="0" smtClean="0">
                <a:solidFill>
                  <a:schemeClr val="tx1"/>
                </a:solidFill>
                <a:effectLst/>
                <a:latin typeface="+mn-lt"/>
                <a:ea typeface="+mn-ea"/>
                <a:cs typeface="+mn-cs"/>
              </a:rPr>
              <a:t> draw. </a:t>
            </a:r>
          </a:p>
          <a:p>
            <a:pPr marL="0" lvl="0" indent="0">
              <a:buFont typeface="Arial"/>
              <a:buNone/>
            </a:pPr>
            <a:endParaRPr lang="en-US" sz="1800" kern="1200" baseline="0" dirty="0" smtClean="0">
              <a:solidFill>
                <a:schemeClr val="tx1"/>
              </a:solidFill>
              <a:effectLst/>
              <a:latin typeface="+mn-lt"/>
              <a:ea typeface="+mn-ea"/>
              <a:cs typeface="+mn-cs"/>
            </a:endParaRPr>
          </a:p>
          <a:p>
            <a:pPr marL="0" lvl="0" indent="0">
              <a:buFont typeface="Arial"/>
              <a:buNone/>
            </a:pPr>
            <a:r>
              <a:rPr lang="en-US" sz="1800" kern="1200" dirty="0" smtClean="0">
                <a:solidFill>
                  <a:schemeClr val="tx1"/>
                </a:solidFill>
                <a:effectLst/>
                <a:latin typeface="+mn-lt"/>
                <a:ea typeface="+mn-ea"/>
                <a:cs typeface="+mn-cs"/>
              </a:rPr>
              <a:t>I came to many of the</a:t>
            </a:r>
            <a:r>
              <a:rPr lang="en-US" sz="1800" kern="1200" baseline="0" dirty="0" smtClean="0">
                <a:solidFill>
                  <a:schemeClr val="tx1"/>
                </a:solidFill>
                <a:effectLst/>
                <a:latin typeface="+mn-lt"/>
                <a:ea typeface="+mn-ea"/>
                <a:cs typeface="+mn-cs"/>
              </a:rPr>
              <a:t> convictions in my career by massively failing and wasting my time. I re-confirmed it recently, building a very beautiful product that’s somewhat odd and disjointed. Though we are working on it. </a:t>
            </a:r>
          </a:p>
          <a:p>
            <a:pPr marL="0" lvl="0" indent="0">
              <a:buFont typeface="Arial"/>
              <a:buNone/>
            </a:pPr>
            <a:endParaRPr lang="en-US" sz="1800" kern="1200" baseline="0" dirty="0" smtClean="0">
              <a:solidFill>
                <a:schemeClr val="tx1"/>
              </a:solidFill>
              <a:effectLst/>
              <a:latin typeface="+mn-lt"/>
              <a:ea typeface="+mn-ea"/>
              <a:cs typeface="+mn-cs"/>
            </a:endParaRPr>
          </a:p>
          <a:p>
            <a:pPr marL="0" lvl="0" indent="0">
              <a:buFont typeface="Arial"/>
              <a:buNone/>
            </a:pPr>
            <a:r>
              <a:rPr lang="en-US" sz="1800" kern="1200" baseline="0" dirty="0" smtClean="0">
                <a:solidFill>
                  <a:schemeClr val="tx1"/>
                </a:solidFill>
                <a:effectLst/>
                <a:latin typeface="+mn-lt"/>
                <a:ea typeface="+mn-ea"/>
                <a:cs typeface="+mn-cs"/>
              </a:rPr>
              <a:t>Because if you go to drawing too early, which I and many of us are naturally inclined to do, we get locked into interface and interaction decisions. We make choices that look good based on specific steps in the process, not the whole ecosystem. For the recent failure I am mentioned, we have FIFTEEN different styles of dialogs. That’s just stupid.  </a:t>
            </a:r>
          </a:p>
          <a:p>
            <a:pPr marL="0" lvl="0" indent="0">
              <a:buFont typeface="Arial"/>
              <a:buNone/>
            </a:pPr>
            <a:endParaRPr lang="en-US" sz="1800" kern="1200" baseline="0" dirty="0" smtClean="0">
              <a:solidFill>
                <a:schemeClr val="tx1"/>
              </a:solidFill>
              <a:effectLst/>
              <a:latin typeface="+mn-lt"/>
              <a:ea typeface="+mn-ea"/>
              <a:cs typeface="+mn-cs"/>
            </a:endParaRPr>
          </a:p>
          <a:p>
            <a:pPr marL="0" lvl="0" indent="0">
              <a:buFont typeface="Arial"/>
              <a:buNone/>
            </a:pPr>
            <a:r>
              <a:rPr lang="en-US" sz="1800" kern="1200" baseline="0" dirty="0" smtClean="0">
                <a:solidFill>
                  <a:schemeClr val="tx1"/>
                </a:solidFill>
                <a:effectLst/>
                <a:latin typeface="+mn-lt"/>
                <a:ea typeface="+mn-ea"/>
                <a:cs typeface="+mn-cs"/>
              </a:rPr>
              <a:t>The first thing to do when designing is to resist the urge to draw at all. Instead, we need to understand, and define. </a:t>
            </a:r>
          </a:p>
          <a:p>
            <a:pPr marL="0" lvl="0" indent="0">
              <a:buFont typeface="Arial"/>
              <a:buNone/>
            </a:pPr>
            <a:endParaRPr lang="en-US" sz="1800" kern="1200" baseline="0" dirty="0" smtClean="0">
              <a:solidFill>
                <a:schemeClr val="tx1"/>
              </a:solidFill>
              <a:effectLst/>
              <a:latin typeface="+mn-lt"/>
              <a:ea typeface="+mn-ea"/>
              <a:cs typeface="+mn-cs"/>
            </a:endParaRPr>
          </a:p>
          <a:p>
            <a:endParaRPr lang="en-US" sz="1800" kern="1200" baseline="0" dirty="0" smtClean="0">
              <a:solidFill>
                <a:schemeClr val="tx1"/>
              </a:solidFill>
              <a:latin typeface="+mn-lt"/>
              <a:ea typeface="+mn-ea"/>
              <a:cs typeface="+mn-cs"/>
            </a:endParaRPr>
          </a:p>
          <a:p>
            <a:r>
              <a:rPr lang="en-US" sz="1800" kern="1200" baseline="0" dirty="0" smtClean="0">
                <a:solidFill>
                  <a:schemeClr val="tx1"/>
                </a:solidFill>
                <a:latin typeface="+mn-lt"/>
                <a:ea typeface="+mn-ea"/>
                <a:cs typeface="+mn-cs"/>
              </a:rPr>
              <a:t>ADD CHINESE TRANSLATION HERE</a:t>
            </a:r>
          </a:p>
          <a:p>
            <a:pPr marL="0" lvl="0" indent="0">
              <a:buFont typeface="Arial"/>
              <a:buNone/>
            </a:pPr>
            <a:endParaRPr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lvl="0" indent="0">
              <a:buFont typeface="Arial"/>
              <a:buNone/>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you define the basic outlines of your product. </a:t>
            </a:r>
          </a:p>
          <a:p>
            <a:pPr marL="0" lvl="0" indent="0">
              <a:buFont typeface="Arial"/>
              <a:buNone/>
            </a:pPr>
            <a:endParaRPr lang="en-US"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What is your audience?</a:t>
            </a:r>
          </a:p>
          <a:p>
            <a:pPr marL="171450" lvl="0" indent="-171450">
              <a:buFont typeface="Arial"/>
              <a:buChar char="•"/>
            </a:pPr>
            <a:r>
              <a:rPr lang="en-US" sz="1200" b="0" kern="1200" dirty="0" smtClean="0">
                <a:solidFill>
                  <a:schemeClr val="tx1"/>
                </a:solidFill>
                <a:effectLst/>
                <a:latin typeface="+mn-lt"/>
                <a:ea typeface="+mn-ea"/>
                <a:cs typeface="+mn-cs"/>
              </a:rPr>
              <a:t>What are their goals?</a:t>
            </a:r>
          </a:p>
          <a:p>
            <a:pPr marL="171450" lvl="0" indent="-171450">
              <a:buFont typeface="Arial"/>
              <a:buChar char="•"/>
            </a:pPr>
            <a:r>
              <a:rPr lang="en-US" sz="1200" kern="1200" dirty="0" smtClean="0">
                <a:solidFill>
                  <a:schemeClr val="tx1"/>
                </a:solidFill>
                <a:effectLst/>
                <a:latin typeface="+mn-lt"/>
                <a:ea typeface="+mn-ea"/>
                <a:cs typeface="+mn-cs"/>
              </a:rPr>
              <a:t>What are they using now to solve this need?</a:t>
            </a:r>
          </a:p>
          <a:p>
            <a:pPr marL="171450" lvl="0" indent="-171450">
              <a:buFont typeface="Arial"/>
              <a:buChar char="•"/>
            </a:pPr>
            <a:r>
              <a:rPr lang="en-US" sz="1200" kern="1200" dirty="0" smtClean="0">
                <a:solidFill>
                  <a:schemeClr val="tx1"/>
                </a:solidFill>
                <a:effectLst/>
                <a:latin typeface="+mn-lt"/>
                <a:ea typeface="+mn-ea"/>
                <a:cs typeface="+mn-cs"/>
              </a:rPr>
              <a:t>Why is your organization doing this? </a:t>
            </a:r>
          </a:p>
          <a:p>
            <a:pPr marL="171450" lvl="0" indent="-171450">
              <a:buFont typeface="Arial"/>
              <a:buChar char="•"/>
            </a:pPr>
            <a:endParaRPr lang="en-US" sz="1200" kern="1200" dirty="0" smtClean="0">
              <a:solidFill>
                <a:schemeClr val="tx1"/>
              </a:solidFill>
              <a:effectLst/>
              <a:latin typeface="+mn-lt"/>
              <a:ea typeface="+mn-ea"/>
              <a:cs typeface="+mn-cs"/>
            </a:endParaRPr>
          </a:p>
          <a:p>
            <a:pPr marL="171450" lvl="0" indent="-171450">
              <a:buFont typeface="Arial"/>
              <a:buChar char="•"/>
            </a:pPr>
            <a:endParaRPr lang="en-US" sz="1200" kern="1200" dirty="0" smtClean="0">
              <a:solidFill>
                <a:schemeClr val="tx1"/>
              </a:solidFill>
              <a:effectLst/>
              <a:latin typeface="+mn-lt"/>
              <a:ea typeface="+mn-ea"/>
              <a:cs typeface="+mn-cs"/>
            </a:endParaRPr>
          </a:p>
          <a:p>
            <a:pPr marL="171450" lvl="0" indent="-171450">
              <a:buFont typeface="Arial"/>
              <a:buChar char="•"/>
            </a:pPr>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171450" lvl="0" indent="-171450">
              <a:buFont typeface="Arial"/>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While many of these are interesting, often the best way to</a:t>
            </a:r>
            <a:r>
              <a:rPr lang="en-US" sz="1800" kern="1200" baseline="0" dirty="0" smtClean="0">
                <a:solidFill>
                  <a:schemeClr val="tx1"/>
                </a:solidFill>
                <a:effectLst/>
                <a:latin typeface="+mn-lt"/>
                <a:ea typeface="+mn-ea"/>
                <a:cs typeface="+mn-cs"/>
              </a:rPr>
              <a:t> understand some of them is to answer </a:t>
            </a:r>
            <a:r>
              <a:rPr lang="en-US" sz="1800" kern="1200" dirty="0" smtClean="0">
                <a:solidFill>
                  <a:schemeClr val="tx1"/>
                </a:solidFill>
                <a:effectLst/>
                <a:latin typeface="+mn-lt"/>
                <a:ea typeface="+mn-ea"/>
                <a:cs typeface="+mn-cs"/>
              </a:rPr>
              <a:t>“what are they using now.” Very often,</a:t>
            </a:r>
            <a:r>
              <a:rPr lang="en-US" sz="1800" kern="1200" baseline="0" dirty="0" smtClean="0">
                <a:solidFill>
                  <a:schemeClr val="tx1"/>
                </a:solidFill>
                <a:effectLst/>
                <a:latin typeface="+mn-lt"/>
                <a:ea typeface="+mn-ea"/>
                <a:cs typeface="+mn-cs"/>
              </a:rPr>
              <a:t> it’s surprising. It’s not a website, or any a competing product. Often it’s post-it notes around the edge of their monitor, notes on the fridge. Drawers full of labels and manuals. Or even nothing.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The photo is from a site visit I did semi-recently, where I am tested a mobile app to do something about smartphones connecting to trucks. These are the records of this maintenance shop. There is NO good digital product for the legally-required recordkeeping for their 130 trucks.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In the old days we wanted to replace paper with sitting at a computer to solve problems. Now we can more closely emulate the environment, and the overall user context. Ethnography (sitting with the user to understand how they go about their day) is even more important. Find your users.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endParaRPr lang="en-US" sz="1800" kern="1200" baseline="0" dirty="0" smtClean="0">
              <a:solidFill>
                <a:schemeClr val="tx1"/>
              </a:solidFill>
              <a:latin typeface="+mn-lt"/>
              <a:ea typeface="+mn-ea"/>
              <a:cs typeface="+mn-cs"/>
            </a:endParaRPr>
          </a:p>
          <a:p>
            <a:r>
              <a:rPr lang="en-US" sz="18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29</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How do we do that? Well, for clients, to achieve goals, as parts of a team.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Tell me who is here today. Raise your hand if you are a UX, UI or other Designer…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Writer, Content, Graphics?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Presentation Layer Developer?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Software Developer? Data Architect, DBA, or anything else implementation side? </a:t>
            </a: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DevOps</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Product Owners? … Okay, keep your hands up.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01888" cy="1801813"/>
          </a:xfrm>
        </p:spPr>
      </p:sp>
      <p:sp>
        <p:nvSpPr>
          <p:cNvPr id="3" name="Notes Placeholder 2"/>
          <p:cNvSpPr>
            <a:spLocks noGrp="1"/>
          </p:cNvSpPr>
          <p:nvPr>
            <p:ph type="body" idx="1"/>
          </p:nvPr>
        </p:nvSpPr>
        <p:spPr>
          <a:xfrm>
            <a:off x="685800" y="2710737"/>
            <a:ext cx="5486400" cy="5747463"/>
          </a:xfrm>
        </p:spPr>
        <p:txBody>
          <a:bodyPr/>
          <a:lstStyle/>
          <a:p>
            <a:r>
              <a:rPr lang="en-US" sz="1400" kern="1200" baseline="0" dirty="0" smtClean="0">
                <a:solidFill>
                  <a:schemeClr val="tx1"/>
                </a:solidFill>
                <a:effectLst/>
                <a:latin typeface="+mn-lt"/>
                <a:ea typeface="+mn-ea"/>
                <a:cs typeface="+mn-cs"/>
              </a:rPr>
              <a:t>Often before I visit users, I try to elicit the institutional knowledge of the organization I work with. We workshop, getting everyone into a room and gathering information about current processes, methodologies, business practices, goals, complaints, etc.</a:t>
            </a:r>
          </a:p>
          <a:p>
            <a:endParaRPr lang="en-US" sz="1400" kern="1200" baseline="0" dirty="0" smtClean="0">
              <a:solidFill>
                <a:schemeClr val="tx1"/>
              </a:solidFill>
              <a:effectLst/>
              <a:latin typeface="+mn-lt"/>
              <a:ea typeface="+mn-ea"/>
              <a:cs typeface="+mn-cs"/>
            </a:endParaRPr>
          </a:p>
          <a:p>
            <a:endParaRPr lang="en-US" sz="1400" kern="1200" baseline="0" dirty="0" smtClean="0">
              <a:solidFill>
                <a:schemeClr val="tx1"/>
              </a:solidFill>
              <a:effectLst/>
              <a:latin typeface="+mn-lt"/>
              <a:ea typeface="+mn-ea"/>
              <a:cs typeface="+mn-cs"/>
            </a:endParaRPr>
          </a:p>
          <a:p>
            <a:endParaRPr lang="en-US" sz="1400" kern="1200" baseline="0" dirty="0" smtClean="0">
              <a:solidFill>
                <a:schemeClr val="tx1"/>
              </a:solidFill>
              <a:latin typeface="+mn-lt"/>
              <a:ea typeface="+mn-ea"/>
              <a:cs typeface="+mn-cs"/>
            </a:endParaRPr>
          </a:p>
          <a:p>
            <a:r>
              <a:rPr lang="en-US" sz="1400" kern="1200" baseline="0" dirty="0" smtClean="0">
                <a:solidFill>
                  <a:schemeClr val="tx1"/>
                </a:solidFill>
                <a:latin typeface="+mn-lt"/>
                <a:ea typeface="+mn-ea"/>
                <a:cs typeface="+mn-cs"/>
              </a:rPr>
              <a:t>ADD CHINESE TRANSLATION HERE</a:t>
            </a:r>
          </a:p>
          <a:p>
            <a:r>
              <a:rPr lang="en-US" sz="1400" kern="1200" baseline="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19D55F2-16B5-3A42-80D9-9BC8F66E0B68}" type="slidenum">
              <a:rPr lang="en-US" smtClean="0"/>
              <a:t>30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are fairly formal ways to do this, which I like to talk about because they work so very, very well.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If you just ask people what they know, they do not know. If you ask them to work together, they generally do not, but there are tricks to get the information anyway.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Today, for the</a:t>
            </a:r>
            <a:r>
              <a:rPr lang="en-US" sz="1200" kern="1200" baseline="0" dirty="0" smtClean="0">
                <a:solidFill>
                  <a:schemeClr val="tx1"/>
                </a:solidFill>
                <a:effectLst/>
                <a:latin typeface="+mn-lt"/>
                <a:ea typeface="+mn-ea"/>
                <a:cs typeface="+mn-cs"/>
              </a:rPr>
              <a:t> product you guys have all settled on, we’re just going to do one of the questions. It’ll be okay; we can use this to inform our design very well.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Everyone take a Post It pad and a sharpie. And nothing else. This is one of the tricks, to keep the number of words you write down. Don’t let your participants pull out pens, or use bigger pieces of paper. Force them to boil it down to key thoughts.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Then, you will all write down this, the one main purpose of the product. Then repeat that, one at a time, until you have no ideas. Keep it to yourself. We’ll share in a minute.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Take FOUR OR FIVE MINUTES for this.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put them all on the wall. And once</a:t>
            </a:r>
            <a:r>
              <a:rPr lang="en-US" sz="1200" kern="1200" baseline="0" dirty="0" smtClean="0">
                <a:solidFill>
                  <a:schemeClr val="tx1"/>
                </a:solidFill>
                <a:effectLst/>
                <a:latin typeface="+mn-lt"/>
                <a:ea typeface="+mn-ea"/>
                <a:cs typeface="+mn-cs"/>
              </a:rPr>
              <a:t> you have done that, feel free to move everyone else’s cards around, too.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…And when you stop clustering, you will end up with this. Labeled</a:t>
            </a:r>
            <a:r>
              <a:rPr lang="en-US" sz="1200" kern="1200" baseline="0" dirty="0" smtClean="0">
                <a:solidFill>
                  <a:schemeClr val="tx1"/>
                </a:solidFill>
                <a:effectLst/>
                <a:latin typeface="+mn-lt"/>
                <a:ea typeface="+mn-ea"/>
                <a:cs typeface="+mn-cs"/>
              </a:rPr>
              <a:t> groups of key features, and functions.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Do that now, and I’ll walk around and help as needed.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TIME</a:t>
            </a:r>
            <a:r>
              <a:rPr lang="en-US" sz="1200" kern="1200" baseline="0" dirty="0" smtClean="0">
                <a:solidFill>
                  <a:schemeClr val="tx1"/>
                </a:solidFill>
                <a:effectLst/>
                <a:latin typeface="+mn-lt"/>
                <a:ea typeface="+mn-ea"/>
                <a:cs typeface="+mn-cs"/>
              </a:rPr>
              <a:t> LIMIT: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Done: </a:t>
            </a:r>
          </a:p>
          <a:p>
            <a:r>
              <a:rPr lang="en-US" sz="1200" kern="1200" dirty="0" smtClean="0">
                <a:solidFill>
                  <a:schemeClr val="tx1"/>
                </a:solidFill>
                <a:effectLst/>
                <a:latin typeface="+mn-lt"/>
                <a:ea typeface="+mn-ea"/>
                <a:cs typeface="+mn-cs"/>
              </a:rPr>
              <a:t>I like these</a:t>
            </a:r>
            <a:r>
              <a:rPr lang="en-US" sz="1200" kern="1200" baseline="0" dirty="0" smtClean="0">
                <a:solidFill>
                  <a:schemeClr val="tx1"/>
                </a:solidFill>
                <a:effectLst/>
                <a:latin typeface="+mn-lt"/>
                <a:ea typeface="+mn-ea"/>
                <a:cs typeface="+mn-cs"/>
              </a:rPr>
              <a:t> n</a:t>
            </a:r>
            <a:r>
              <a:rPr lang="en-US" sz="1200" kern="1200" dirty="0" smtClean="0">
                <a:solidFill>
                  <a:schemeClr val="tx1"/>
                </a:solidFill>
                <a:effectLst/>
                <a:latin typeface="+mn-lt"/>
                <a:ea typeface="+mn-ea"/>
                <a:cs typeface="+mn-cs"/>
              </a:rPr>
              <a:t>ot just because it’s an</a:t>
            </a:r>
            <a:r>
              <a:rPr lang="en-US" sz="1200" kern="1200" baseline="0" dirty="0" smtClean="0">
                <a:solidFill>
                  <a:schemeClr val="tx1"/>
                </a:solidFill>
                <a:effectLst/>
                <a:latin typeface="+mn-lt"/>
                <a:ea typeface="+mn-ea"/>
                <a:cs typeface="+mn-cs"/>
              </a:rPr>
              <a:t> effective </a:t>
            </a:r>
            <a:r>
              <a:rPr lang="en-US" sz="1200" kern="1200" dirty="0" smtClean="0">
                <a:solidFill>
                  <a:schemeClr val="tx1"/>
                </a:solidFill>
                <a:effectLst/>
                <a:latin typeface="+mn-lt"/>
                <a:ea typeface="+mn-ea"/>
                <a:cs typeface="+mn-cs"/>
              </a:rPr>
              <a:t>data gathering method,</a:t>
            </a:r>
            <a:r>
              <a:rPr lang="en-US" sz="1200" kern="1200" baseline="0" dirty="0" smtClean="0">
                <a:solidFill>
                  <a:schemeClr val="tx1"/>
                </a:solidFill>
                <a:effectLst/>
                <a:latin typeface="+mn-lt"/>
                <a:ea typeface="+mn-ea"/>
                <a:cs typeface="+mn-cs"/>
              </a:rPr>
              <a:t> or because it’s easy to make device-agnostic and user-centric,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because it’s a collaborative</a:t>
            </a:r>
            <a:r>
              <a:rPr lang="en-US" sz="1200" kern="1200" baseline="0" dirty="0" smtClean="0">
                <a:solidFill>
                  <a:schemeClr val="tx1"/>
                </a:solidFill>
                <a:effectLst/>
                <a:latin typeface="+mn-lt"/>
                <a:ea typeface="+mn-ea"/>
                <a:cs typeface="+mn-cs"/>
              </a:rPr>
              <a:t> method. Inherently. It is set up to assure that everyone contributes equally.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I can even demonstrate this and do so in some workshops.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www.uie.com</a:t>
            </a:r>
            <a:r>
              <a:rPr lang="en-US" sz="1200" kern="1200" dirty="0" smtClean="0">
                <a:solidFill>
                  <a:schemeClr val="tx1"/>
                </a:solidFill>
                <a:effectLst/>
                <a:latin typeface="+mn-lt"/>
                <a:ea typeface="+mn-ea"/>
                <a:cs typeface="+mn-cs"/>
              </a:rPr>
              <a:t>/articles/</a:t>
            </a:r>
            <a:r>
              <a:rPr lang="en-US" sz="1200" kern="1200" dirty="0" err="1" smtClean="0">
                <a:solidFill>
                  <a:schemeClr val="tx1"/>
                </a:solidFill>
                <a:effectLst/>
                <a:latin typeface="+mn-lt"/>
                <a:ea typeface="+mn-ea"/>
                <a:cs typeface="+mn-cs"/>
              </a:rPr>
              <a:t>kj_technique</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What you have now ended up with is a map of your product, not unlike this. Something user-centric, product-focused, and simple though about a complex product.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Now we’re going to expand on that. We’re going to directly take that information gathering exercise and make an IA diagram, user task flow, or whatever solves the needs.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kern="1200" dirty="0" smtClean="0">
                <a:solidFill>
                  <a:schemeClr val="tx1"/>
                </a:solidFill>
                <a:effectLst/>
                <a:latin typeface="+mn-lt"/>
                <a:ea typeface="+mn-ea"/>
                <a:cs typeface="+mn-cs"/>
              </a:rPr>
              <a:t>There are many ways to draw this. But most of all, make sure you talk about services, data, sensors,</a:t>
            </a:r>
            <a:r>
              <a:rPr lang="en-US" kern="1200" baseline="0" dirty="0" smtClean="0">
                <a:solidFill>
                  <a:schemeClr val="tx1"/>
                </a:solidFill>
                <a:effectLst/>
                <a:latin typeface="+mn-lt"/>
                <a:ea typeface="+mn-ea"/>
                <a:cs typeface="+mn-cs"/>
              </a:rPr>
              <a:t> networks and USERS. Not screens, pages, buttons. </a:t>
            </a:r>
          </a:p>
          <a:p>
            <a:endParaRPr lang="en-US" kern="1200" baseline="0" dirty="0" smtClean="0">
              <a:solidFill>
                <a:schemeClr val="tx1"/>
              </a:solidFill>
              <a:effectLst/>
              <a:latin typeface="+mn-lt"/>
              <a:ea typeface="+mn-ea"/>
              <a:cs typeface="+mn-cs"/>
            </a:endParaRPr>
          </a:p>
          <a:p>
            <a:endParaRPr lang="en-US"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kern="1200" baseline="0" dirty="0" smtClean="0">
              <a:solidFill>
                <a:schemeClr val="tx1"/>
              </a:solidFill>
              <a:effectLst/>
              <a:latin typeface="+mn-lt"/>
              <a:ea typeface="+mn-ea"/>
              <a:cs typeface="+mn-cs"/>
            </a:endParaRPr>
          </a:p>
          <a:p>
            <a:endParaRPr lang="en-US"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kern="1200" dirty="0" smtClean="0">
                <a:solidFill>
                  <a:schemeClr val="tx1"/>
                </a:solidFill>
                <a:effectLst/>
                <a:latin typeface="+mn-lt"/>
                <a:ea typeface="+mn-ea"/>
                <a:cs typeface="+mn-cs"/>
              </a:rPr>
              <a:t>It</a:t>
            </a:r>
            <a:r>
              <a:rPr lang="en-US" kern="1200" baseline="0" dirty="0" smtClean="0">
                <a:solidFill>
                  <a:schemeClr val="tx1"/>
                </a:solidFill>
                <a:effectLst/>
                <a:latin typeface="+mn-lt"/>
                <a:ea typeface="+mn-ea"/>
                <a:cs typeface="+mn-cs"/>
              </a:rPr>
              <a:t> doesn’t have to be pretty. Just start with boxes, or even literally take post-its off the wall and start the diagram from whatever else you have done, by gathering requirements from your users or clients. </a:t>
            </a:r>
          </a:p>
          <a:p>
            <a:endParaRPr lang="en-US" kern="1200" baseline="0" dirty="0" smtClean="0">
              <a:solidFill>
                <a:schemeClr val="tx1"/>
              </a:solidFill>
              <a:effectLst/>
              <a:latin typeface="+mn-lt"/>
              <a:ea typeface="+mn-ea"/>
              <a:cs typeface="+mn-cs"/>
            </a:endParaRPr>
          </a:p>
          <a:p>
            <a:endParaRPr lang="en-US"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lvl="0" indent="0">
              <a:buFont typeface="Arial"/>
              <a:buNone/>
            </a:pPr>
            <a:r>
              <a:rPr lang="en-US" kern="1200" dirty="0" smtClean="0">
                <a:solidFill>
                  <a:schemeClr val="tx1"/>
                </a:solidFill>
                <a:effectLst/>
              </a:rPr>
              <a:t>If more comfortable with thinking about the user and their environment directly, this is a good place to use the storyboard. </a:t>
            </a:r>
          </a:p>
          <a:p>
            <a:pPr marL="0" lvl="0" indent="0">
              <a:buFont typeface="Arial"/>
              <a:buNone/>
            </a:pPr>
            <a:endParaRPr lang="en-US" kern="1200" dirty="0" smtClean="0">
              <a:solidFill>
                <a:schemeClr val="tx1"/>
              </a:solidFill>
              <a:effectLst/>
            </a:endParaRPr>
          </a:p>
          <a:p>
            <a:pPr marL="0" lvl="0" indent="0">
              <a:buFont typeface="Arial"/>
              <a:buNone/>
            </a:pPr>
            <a:r>
              <a:rPr lang="en-US" kern="1200" dirty="0" smtClean="0">
                <a:solidFill>
                  <a:schemeClr val="tx1"/>
                </a:solidFill>
                <a:effectLst/>
              </a:rPr>
              <a:t>And, feel free to use several methods. Some of these diagrams I am showing you were from the same project,</a:t>
            </a:r>
            <a:r>
              <a:rPr lang="en-US" kern="1200" baseline="0" dirty="0" smtClean="0">
                <a:solidFill>
                  <a:schemeClr val="tx1"/>
                </a:solidFill>
                <a:effectLst/>
              </a:rPr>
              <a:t> just different ways of depicting and thinking about the user. </a:t>
            </a:r>
          </a:p>
          <a:p>
            <a:pPr marL="0" lvl="0" indent="0">
              <a:buFont typeface="Arial"/>
              <a:buNone/>
            </a:pPr>
            <a:endParaRPr lang="en-US" kern="1200" baseline="0" dirty="0" smtClean="0">
              <a:solidFill>
                <a:schemeClr val="tx1"/>
              </a:solidFill>
              <a:effectLst/>
            </a:endParaRPr>
          </a:p>
          <a:p>
            <a:pPr marL="0" lvl="0" indent="0">
              <a:buFont typeface="Arial"/>
              <a:buNone/>
            </a:pPr>
            <a:endParaRPr lang="en-US" kern="1200" baseline="0" dirty="0" smtClean="0">
              <a:solidFill>
                <a:schemeClr val="tx1"/>
              </a:solidFill>
              <a:effectLst/>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lvl="0" indent="0">
              <a:buFont typeface="Arial"/>
              <a:buNone/>
            </a:pPr>
            <a:endParaRPr lang="en-US" kern="1200" baseline="0" dirty="0" smtClean="0">
              <a:solidFill>
                <a:schemeClr val="tx1"/>
              </a:solidFill>
              <a:effectLst/>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kern="1200" dirty="0" smtClean="0">
                <a:solidFill>
                  <a:schemeClr val="tx1"/>
                </a:solidFill>
                <a:effectLst/>
                <a:latin typeface="+mn-lt"/>
                <a:ea typeface="+mn-ea"/>
                <a:cs typeface="+mn-cs"/>
              </a:rPr>
              <a:t>You may</a:t>
            </a:r>
            <a:r>
              <a:rPr lang="en-US" kern="1200" baseline="0" dirty="0" smtClean="0">
                <a:solidFill>
                  <a:schemeClr val="tx1"/>
                </a:solidFill>
                <a:effectLst/>
                <a:latin typeface="+mn-lt"/>
                <a:ea typeface="+mn-ea"/>
                <a:cs typeface="+mn-cs"/>
              </a:rPr>
              <a:t> be wondering, how do we think about data, and systems and connectivity? Well, </a:t>
            </a:r>
            <a:r>
              <a:rPr lang="en-US" b="1" kern="1200" baseline="0" dirty="0" smtClean="0">
                <a:solidFill>
                  <a:schemeClr val="tx1"/>
                </a:solidFill>
                <a:effectLst/>
                <a:latin typeface="+mn-lt"/>
                <a:ea typeface="+mn-ea"/>
                <a:cs typeface="+mn-cs"/>
              </a:rPr>
              <a:t>do that also</a:t>
            </a:r>
            <a:r>
              <a:rPr lang="en-US" kern="1200" baseline="0" dirty="0" smtClean="0">
                <a:solidFill>
                  <a:schemeClr val="tx1"/>
                </a:solidFill>
                <a:effectLst/>
                <a:latin typeface="+mn-lt"/>
                <a:ea typeface="+mn-ea"/>
                <a:cs typeface="+mn-cs"/>
              </a:rPr>
              <a:t>.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None of this is </a:t>
            </a:r>
            <a:r>
              <a:rPr lang="en-US" b="1" kern="1200" baseline="0" dirty="0" smtClean="0">
                <a:solidFill>
                  <a:schemeClr val="tx1"/>
                </a:solidFill>
                <a:effectLst/>
                <a:latin typeface="+mn-lt"/>
                <a:ea typeface="+mn-ea"/>
                <a:cs typeface="+mn-cs"/>
              </a:rPr>
              <a:t>just </a:t>
            </a:r>
            <a:r>
              <a:rPr lang="en-US" kern="1200" baseline="0" dirty="0" smtClean="0">
                <a:solidFill>
                  <a:schemeClr val="tx1"/>
                </a:solidFill>
                <a:effectLst/>
                <a:latin typeface="+mn-lt"/>
                <a:ea typeface="+mn-ea"/>
                <a:cs typeface="+mn-cs"/>
              </a:rPr>
              <a:t>about users, or just about any other one facet. Ideally, you never again make a document that disregards other layers of the stack. In this case, your data and interconnectivity is critical.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It might be hard to see, or to make everyone understand that a box is not about UI but process. You may need to extract it more explicitly like this with the row of external data sources and sensors along the bottom. </a:t>
            </a:r>
          </a:p>
          <a:p>
            <a:endParaRPr lang="en-US" kern="1200" baseline="0" dirty="0" smtClean="0">
              <a:solidFill>
                <a:schemeClr val="tx1"/>
              </a:solidFill>
              <a:effectLst/>
              <a:latin typeface="+mn-lt"/>
              <a:ea typeface="+mn-ea"/>
              <a:cs typeface="+mn-cs"/>
            </a:endParaRPr>
          </a:p>
          <a:p>
            <a:endParaRPr lang="en-US"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So, grab more</a:t>
            </a:r>
            <a:r>
              <a:rPr lang="en-US" sz="1200" kern="1200" baseline="0" dirty="0" smtClean="0">
                <a:solidFill>
                  <a:schemeClr val="tx1"/>
                </a:solidFill>
                <a:effectLst/>
                <a:latin typeface="+mn-lt"/>
                <a:ea typeface="+mn-ea"/>
                <a:cs typeface="+mn-cs"/>
              </a:rPr>
              <a:t> paper and sharpies, and draw one for your product.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Include what you need first, and don’t worry about the edges. Keep in mind resilience, so avoid error messages, settings, </a:t>
            </a:r>
            <a:r>
              <a:rPr lang="en-US" sz="1200" kern="1200" baseline="0" dirty="0" err="1" smtClean="0">
                <a:solidFill>
                  <a:schemeClr val="tx1"/>
                </a:solidFill>
                <a:effectLst/>
                <a:latin typeface="+mn-lt"/>
                <a:ea typeface="+mn-ea"/>
                <a:cs typeface="+mn-cs"/>
              </a:rPr>
              <a:t>etc</a:t>
            </a:r>
            <a:r>
              <a:rPr lang="en-US" sz="1200" kern="1200" baseline="0" dirty="0" smtClean="0">
                <a:solidFill>
                  <a:schemeClr val="tx1"/>
                </a:solidFill>
                <a:effectLst/>
                <a:latin typeface="+mn-lt"/>
                <a:ea typeface="+mn-ea"/>
                <a:cs typeface="+mn-cs"/>
              </a:rPr>
              <a:t> and see if you can keep the core information and interaction simple.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Make it </a:t>
            </a:r>
            <a:r>
              <a:rPr lang="en-US" sz="1200" b="1" kern="1200" baseline="0" dirty="0" smtClean="0">
                <a:solidFill>
                  <a:schemeClr val="tx1"/>
                </a:solidFill>
                <a:effectLst/>
                <a:latin typeface="+mn-lt"/>
                <a:ea typeface="+mn-ea"/>
                <a:cs typeface="+mn-cs"/>
              </a:rPr>
              <a:t>device agnostic</a:t>
            </a:r>
            <a:r>
              <a:rPr lang="en-US" sz="1200" kern="1200" baseline="0" dirty="0" smtClean="0">
                <a:solidFill>
                  <a:schemeClr val="tx1"/>
                </a:solidFill>
                <a:effectLst/>
                <a:latin typeface="+mn-lt"/>
                <a:ea typeface="+mn-ea"/>
                <a:cs typeface="+mn-cs"/>
              </a:rPr>
              <a:t>. Don’t worry about what system the user interacts with, and if you have to design in context, pantomiming holding a phone, instead keep changing the context, and have them look at computers, walls, </a:t>
            </a:r>
            <a:r>
              <a:rPr lang="en-US" sz="1200" kern="1200" baseline="0" dirty="0" err="1" smtClean="0">
                <a:solidFill>
                  <a:schemeClr val="tx1"/>
                </a:solidFill>
                <a:effectLst/>
                <a:latin typeface="+mn-lt"/>
                <a:ea typeface="+mn-ea"/>
                <a:cs typeface="+mn-cs"/>
              </a:rPr>
              <a:t>wearables</a:t>
            </a:r>
            <a:r>
              <a:rPr lang="en-US" sz="1200" kern="1200" baseline="0" dirty="0" smtClean="0">
                <a:solidFill>
                  <a:schemeClr val="tx1"/>
                </a:solidFill>
                <a:effectLst/>
                <a:latin typeface="+mn-lt"/>
                <a:ea typeface="+mn-ea"/>
                <a:cs typeface="+mn-cs"/>
              </a:rPr>
              <a:t>, etc.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20 MINUTES…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39</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We’re going to make some teams for the rest of this session, and you product owners are my team leaders today.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Each of you go to one of the spots on the wall where I have taped up these screens.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everyone else distribute yourselves so we have at least one </a:t>
            </a:r>
            <a:r>
              <a:rPr lang="en-US" sz="1200" kern="1200" baseline="0" dirty="0" err="1" smtClean="0">
                <a:solidFill>
                  <a:schemeClr val="tx1"/>
                </a:solidFill>
                <a:effectLst/>
                <a:latin typeface="+mn-lt"/>
                <a:ea typeface="+mn-ea"/>
                <a:cs typeface="+mn-cs"/>
              </a:rPr>
              <a:t>dev</a:t>
            </a:r>
            <a:r>
              <a:rPr lang="en-US" sz="1200" kern="1200" baseline="0" dirty="0" smtClean="0">
                <a:solidFill>
                  <a:schemeClr val="tx1"/>
                </a:solidFill>
                <a:effectLst/>
                <a:latin typeface="+mn-lt"/>
                <a:ea typeface="+mn-ea"/>
                <a:cs typeface="+mn-cs"/>
              </a:rPr>
              <a:t>, one designer, and so forth for each group.</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Don’t cluster up in general. If a whole team from one company came, your choice if you want to stick together or break up… </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Remember that end users do not see those diagrams. Don’t let anyone get worried about being confused by that, as long as the final interface doesn’t look confusing.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Do you know the IA of Amazon, or your favorite news source? Probably only a smattering of it. You know maybe that you should search on Amazon within books to make sure you can find the Hitch-Hikers Guide to the Galaxy book, instead of being flooded with results from that pretty mediocre movie.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t>40</a:t>
            </a:fld>
            <a:endParaRPr lang="en-US"/>
          </a:p>
        </p:txBody>
      </p:sp>
    </p:spTree>
    <p:extLst>
      <p:ext uri="{BB962C8B-B14F-4D97-AF65-F5344CB8AC3E}">
        <p14:creationId xmlns:p14="http://schemas.microsoft.com/office/powerpoint/2010/main" val="2342942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Remember what I said: IA is not navigation, or </a:t>
            </a:r>
            <a:r>
              <a:rPr lang="en-US" baseline="0" dirty="0" err="1" smtClean="0"/>
              <a:t>wayfinding</a:t>
            </a:r>
            <a:r>
              <a:rPr lang="en-US" baseline="0" dirty="0" smtClean="0"/>
              <a:t>, but it can inform it. Like many news sources do, you can expose the categories not as tedious tab bars but as ways to Organize The Information organically. Users can find the story they are looking for, or the category of information.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t>41</a:t>
            </a:fld>
            <a:endParaRPr lang="en-US"/>
          </a:p>
        </p:txBody>
      </p:sp>
    </p:spTree>
    <p:extLst>
      <p:ext uri="{BB962C8B-B14F-4D97-AF65-F5344CB8AC3E}">
        <p14:creationId xmlns:p14="http://schemas.microsoft.com/office/powerpoint/2010/main" val="2342942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think we’re all familiar with how Netflix works as well like this. And here is a good example of complexity. Funny categories, and categories specific to your behavior can be exposed to make apparent how the system works, and help the user find content they want.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t>42</a:t>
            </a:fld>
            <a:endParaRPr lang="en-US"/>
          </a:p>
        </p:txBody>
      </p:sp>
    </p:spTree>
    <p:extLst>
      <p:ext uri="{BB962C8B-B14F-4D97-AF65-F5344CB8AC3E}">
        <p14:creationId xmlns:p14="http://schemas.microsoft.com/office/powerpoint/2010/main" val="23429424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That may be too familiar. Let’s talk about something else. Like washing your hands.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 just want this at the end, dry hands, but all too often we get…</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Or nothing at all.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a:t>
            </a:r>
            <a:r>
              <a:rPr lang="en-US" sz="1200" kern="1200" baseline="0" dirty="0" smtClean="0">
                <a:solidFill>
                  <a:schemeClr val="tx1"/>
                </a:solidFill>
                <a:effectLst/>
                <a:latin typeface="+mn-lt"/>
                <a:ea typeface="+mn-ea"/>
                <a:cs typeface="+mn-cs"/>
              </a:rPr>
              <a:t> setting aside implementation failures, the modern, powered, electronic paper towel dispenser causes us no end of trouble.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Even if we</a:t>
            </a:r>
            <a:r>
              <a:rPr lang="en-US" sz="1200" kern="1200" baseline="0" dirty="0" smtClean="0">
                <a:solidFill>
                  <a:schemeClr val="tx1"/>
                </a:solidFill>
                <a:effectLst/>
                <a:latin typeface="+mn-lt"/>
                <a:ea typeface="+mn-ea"/>
                <a:cs typeface="+mn-cs"/>
              </a:rPr>
              <a:t> figure out we have a hand-waving device, and it works, the motion is hilariously unnatural. What does this gesture have to do with getting a piece of paper?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I like these. Grab a towel, then another one</a:t>
            </a:r>
            <a:r>
              <a:rPr lang="en-US" sz="1200" kern="1200" baseline="0" dirty="0" smtClean="0">
                <a:solidFill>
                  <a:schemeClr val="tx1"/>
                </a:solidFill>
                <a:effectLst/>
                <a:latin typeface="+mn-lt"/>
                <a:ea typeface="+mn-ea"/>
                <a:cs typeface="+mn-cs"/>
              </a:rPr>
              <a:t> comes out. The sensor is inside, so it’s more reliable.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Natural motion and everything.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But wait, why do we need batteries and sensors?</a:t>
            </a:r>
            <a:r>
              <a:rPr lang="en-US" sz="1200" kern="1200" baseline="0" dirty="0" smtClean="0">
                <a:solidFill>
                  <a:schemeClr val="tx1"/>
                </a:solidFill>
                <a:effectLst/>
                <a:latin typeface="+mn-lt"/>
                <a:ea typeface="+mn-ea"/>
                <a:cs typeface="+mn-cs"/>
              </a:rPr>
              <a:t> This is how paper towel dispensers worked forever before we made them complex. Tug on one, another comes right out.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Lots of solutions I come up with for apps and websites are like this: email, paper, stickers, improving the hardware, fixing the database… </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658547"/>
            <a:ext cx="5486400" cy="5026665"/>
          </a:xfrm>
        </p:spPr>
        <p:txBody>
          <a:bodyPr/>
          <a:lstStyle/>
          <a:p>
            <a:r>
              <a:rPr lang="en-US" kern="1200" baseline="0" dirty="0" smtClean="0">
                <a:solidFill>
                  <a:schemeClr val="tx1"/>
                </a:solidFill>
                <a:effectLst/>
                <a:latin typeface="+mn-lt"/>
                <a:ea typeface="+mn-ea"/>
                <a:cs typeface="+mn-cs"/>
              </a:rPr>
              <a:t>But too often, </a:t>
            </a:r>
            <a:r>
              <a:rPr lang="en-US" b="1" kern="1200" baseline="0" dirty="0" smtClean="0">
                <a:solidFill>
                  <a:schemeClr val="tx1"/>
                </a:solidFill>
                <a:effectLst/>
                <a:latin typeface="+mn-lt"/>
                <a:ea typeface="+mn-ea"/>
                <a:cs typeface="+mn-cs"/>
              </a:rPr>
              <a:t>this</a:t>
            </a:r>
            <a:r>
              <a:rPr lang="en-US" kern="1200" baseline="0" dirty="0" smtClean="0">
                <a:solidFill>
                  <a:schemeClr val="tx1"/>
                </a:solidFill>
                <a:effectLst/>
                <a:latin typeface="+mn-lt"/>
                <a:ea typeface="+mn-ea"/>
                <a:cs typeface="+mn-cs"/>
              </a:rPr>
              <a:t> is the solution that gets the funding.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It’s a hand-washing station. You press a button for water, then a button for soap, then a button for water, then a button for air, then dry your hands on your shirt.</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They each come out different places, so you move your hands to different positions. Which is not enough to turn it on!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You really do have to press a button. Wet, soapy, etc. In this day and age. Unsanitary? Mostly, un-necessary. Sensors are (seriously) cheaper than buttons and can make the experience a LOT better. There’s nothing about this product (which I actually encountered, and used) which is even marginally good, much less better than a hose, a bar of soap and a towel. </a:t>
            </a:r>
          </a:p>
          <a:p>
            <a:endParaRPr lang="en-US"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Don’t forget to solve problems, in</a:t>
            </a:r>
            <a:r>
              <a:rPr lang="en-US" sz="1200" kern="1200" baseline="0" dirty="0" smtClean="0">
                <a:solidFill>
                  <a:schemeClr val="tx1"/>
                </a:solidFill>
                <a:effectLst/>
                <a:latin typeface="+mn-lt"/>
                <a:ea typeface="+mn-ea"/>
                <a:cs typeface="+mn-cs"/>
              </a:rPr>
              <a:t> the best way possible, </a:t>
            </a:r>
            <a:r>
              <a:rPr lang="en-US" sz="1200" b="1" kern="1200" baseline="0" dirty="0" smtClean="0">
                <a:solidFill>
                  <a:schemeClr val="tx1"/>
                </a:solidFill>
                <a:effectLst/>
                <a:latin typeface="+mn-lt"/>
                <a:ea typeface="+mn-ea"/>
                <a:cs typeface="+mn-cs"/>
              </a:rPr>
              <a:t>for people</a:t>
            </a:r>
            <a:r>
              <a:rPr lang="en-US" sz="1200" kern="1200" baseline="0" dirty="0" smtClean="0">
                <a:solidFill>
                  <a:schemeClr val="tx1"/>
                </a:solidFill>
                <a:effectLst/>
                <a:latin typeface="+mn-lt"/>
                <a:ea typeface="+mn-ea"/>
                <a:cs typeface="+mn-cs"/>
              </a:rPr>
              <a:t>… This is what people want, not more batteries to change, more UI’s to learn, etc. etc…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Is your product being awesomely technical and impressing your friends, or is it solving the one problem people need, in the easiest way, and just giving them dry hands?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49</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Now, Product Owners: Take this piece of paper, and a Sharpie, from me</a:t>
            </a:r>
            <a:r>
              <a:rPr lang="en-US" sz="1200" kern="1200" baseline="0" dirty="0" smtClean="0">
                <a:solidFill>
                  <a:schemeClr val="tx1"/>
                </a:solidFill>
                <a:effectLst/>
                <a:latin typeface="+mn-lt"/>
                <a:ea typeface="+mn-ea"/>
                <a:cs typeface="+mn-cs"/>
              </a:rPr>
              <a:t> while everyone else organizes themselves like this.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Whoever is the most front-end at the front, and so forth.</a:t>
            </a:r>
            <a:r>
              <a:rPr lang="en-US" sz="1200" kern="1200" baseline="0" dirty="0" smtClean="0">
                <a:solidFill>
                  <a:schemeClr val="tx1"/>
                </a:solidFill>
                <a:effectLst/>
                <a:latin typeface="+mn-lt"/>
                <a:ea typeface="+mn-ea"/>
                <a:cs typeface="+mn-cs"/>
              </a:rPr>
              <a:t> Product owners, go to the back of the line and keep that piece of paper to yourselves.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we’re going to play “the telephone game,” solving, then implementing what the Product Owner wants to get done</a:t>
            </a:r>
            <a:r>
              <a:rPr lang="en-US" sz="1200" kern="1200" baseline="0" dirty="0" smtClean="0">
                <a:solidFill>
                  <a:schemeClr val="tx1"/>
                </a:solidFill>
                <a:effectLst/>
                <a:latin typeface="+mn-lt"/>
                <a:ea typeface="+mn-ea"/>
                <a:cs typeface="+mn-cs"/>
              </a:rPr>
              <a:t>.</a:t>
            </a:r>
          </a:p>
          <a:p>
            <a:r>
              <a:rPr lang="en-US" sz="1200" kern="1200" baseline="0" dirty="0" smtClean="0">
                <a:solidFill>
                  <a:schemeClr val="tx1"/>
                </a:solidFill>
                <a:effectLst/>
                <a:latin typeface="+mn-lt"/>
                <a:ea typeface="+mn-ea"/>
                <a:cs typeface="+mn-cs"/>
              </a:rPr>
              <a:t>EXPLAIN WHAT THAT MEANS, WHISPER TO THE NEXT PERSON ONLY… </a:t>
            </a:r>
          </a:p>
          <a:p>
            <a:r>
              <a:rPr lang="en-US" sz="1200" kern="1200" baseline="0" dirty="0" smtClean="0">
                <a:solidFill>
                  <a:schemeClr val="tx1"/>
                </a:solidFill>
                <a:effectLst/>
                <a:latin typeface="+mn-lt"/>
                <a:ea typeface="+mn-ea"/>
                <a:cs typeface="+mn-cs"/>
              </a:rPr>
              <a:t>Naturally</a:t>
            </a:r>
            <a:r>
              <a:rPr lang="en-US" sz="1200" kern="1200" baseline="0" dirty="0" smtClean="0">
                <a:solidFill>
                  <a:schemeClr val="tx1"/>
                </a:solidFill>
                <a:effectLst/>
                <a:latin typeface="+mn-lt"/>
                <a:ea typeface="+mn-ea"/>
                <a:cs typeface="+mn-cs"/>
              </a:rPr>
              <a:t>, if you have a way to improve what you were told to do, use your expertise to do that then tell the person in front of you.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quickly! You have:</a:t>
            </a:r>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4 MINUTES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a:r>
          </a:p>
          <a:p>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OKAY, YOU CAN ALL HAVE A SEAT IF YOU WANT NOW…</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Let me ground it in something more specific, and usable. Think back to the first exercise we did. Not just the team-building parts, but the solutions you came up with. How many of you solved it without adding a single button, word or anything?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SHOW OF HANDS.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a:t>
            </a:r>
            <a:r>
              <a:rPr lang="en-US" sz="1200" kern="1200" baseline="0" dirty="0" smtClean="0">
                <a:solidFill>
                  <a:schemeClr val="tx1"/>
                </a:solidFill>
                <a:effectLst/>
                <a:latin typeface="+mn-lt"/>
                <a:ea typeface="+mn-ea"/>
                <a:cs typeface="+mn-cs"/>
              </a:rPr>
              <a:t>n your computer when you want to share an image, you go to the tool you want to share with. Launch Twitter or go </a:t>
            </a:r>
            <a:r>
              <a:rPr lang="en-US" sz="1200" kern="1200" baseline="0" dirty="0" err="1" smtClean="0">
                <a:solidFill>
                  <a:schemeClr val="tx1"/>
                </a:solidFill>
                <a:effectLst/>
                <a:latin typeface="+mn-lt"/>
                <a:ea typeface="+mn-ea"/>
                <a:cs typeface="+mn-cs"/>
              </a:rPr>
              <a:t>mail.google.com</a:t>
            </a:r>
            <a:r>
              <a:rPr lang="en-US" sz="1200" kern="1200" baseline="0" dirty="0" smtClean="0">
                <a:solidFill>
                  <a:schemeClr val="tx1"/>
                </a:solidFill>
                <a:effectLst/>
                <a:latin typeface="+mn-lt"/>
                <a:ea typeface="+mn-ea"/>
                <a:cs typeface="+mn-cs"/>
              </a:rPr>
              <a:t> and then attach the file. But on mobiles, you just press the little share icon.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it loads</a:t>
            </a:r>
            <a:r>
              <a:rPr lang="en-US" sz="1200" kern="1200" baseline="0" dirty="0" smtClean="0">
                <a:solidFill>
                  <a:schemeClr val="tx1"/>
                </a:solidFill>
                <a:effectLst/>
                <a:latin typeface="+mn-lt"/>
                <a:ea typeface="+mn-ea"/>
                <a:cs typeface="+mn-cs"/>
              </a:rPr>
              <a:t> an Intent. Your app (or with limits your website) can just say “I would like to share this” and the OS offers up apps that can handle it. This may sounds suspiciously similar to the way the OS monitors for Custom URIs, and that’s because it is.</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works for lots of tools. Assume you are building a tool that, like Twitter, allows you to attach images. You can integrate camera controls… but why bother?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Just add an image intent.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it pops up a function to select photos, or take a new one.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There’s no learning curve, and massively less for you to actually build and test.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tools are well designed to support these alternate use cases. Notice the X in the corner here to abandon the task?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Or the checkmark? You can retake, abandon or approve this for inclusion. Not part of Twitter, but of the camera app itself.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When done with an intent like this, it generally takes the user back to the parent app, so no worries about leaving either.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Lots of tools do this. I like to often talk about email forms. Great on your website, but for mobile web and apps, that’s just wrong. You link to installed applications because that’s the expectation and method of operation of mobiles. For email, when the user clicks to send feedback, they get their native email client (or a choice of them first), pre-populated with whatever information you want to load. But they can use their device the same way they do any other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we’re going to draw some of the interface and interaction your users will encounter.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Don’t get too overboard. Pick two states (screens if that</a:t>
            </a:r>
            <a:r>
              <a:rPr lang="en-US" sz="1200" kern="1200" baseline="0" dirty="0" smtClean="0">
                <a:solidFill>
                  <a:schemeClr val="tx1"/>
                </a:solidFill>
                <a:effectLst/>
                <a:latin typeface="+mn-lt"/>
                <a:ea typeface="+mn-ea"/>
                <a:cs typeface="+mn-cs"/>
              </a:rPr>
              <a:t> makes you happy), that are related to each other, and do those on two different platforms.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Very different ones. If you do a phone, do not also do a tablet, but a watch, glasses, wall display, email, or whatever crazy sky laser hardware you came up with.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Come get paper to draw on.</a:t>
            </a:r>
            <a:r>
              <a:rPr lang="en-US" sz="1200" kern="1200" baseline="0" dirty="0" smtClean="0">
                <a:solidFill>
                  <a:schemeClr val="tx1"/>
                </a:solidFill>
                <a:effectLst/>
                <a:latin typeface="+mn-lt"/>
                <a:ea typeface="+mn-ea"/>
                <a:cs typeface="+mn-cs"/>
              </a:rPr>
              <a:t> I have stencils for a </a:t>
            </a:r>
            <a:r>
              <a:rPr lang="en-US" sz="1200" kern="1200" baseline="0" dirty="0" err="1" smtClean="0">
                <a:solidFill>
                  <a:schemeClr val="tx1"/>
                </a:solidFill>
                <a:effectLst/>
                <a:latin typeface="+mn-lt"/>
                <a:ea typeface="+mn-ea"/>
                <a:cs typeface="+mn-cs"/>
              </a:rPr>
              <a:t>smartwatch</a:t>
            </a:r>
            <a:r>
              <a:rPr lang="en-US" sz="1200" kern="1200" baseline="0" dirty="0" smtClean="0">
                <a:solidFill>
                  <a:schemeClr val="tx1"/>
                </a:solidFill>
                <a:effectLst/>
                <a:latin typeface="+mn-lt"/>
                <a:ea typeface="+mn-ea"/>
                <a:cs typeface="+mn-cs"/>
              </a:rPr>
              <a:t>, phones, </a:t>
            </a:r>
            <a:r>
              <a:rPr lang="en-US" sz="1200" kern="1200" baseline="0" dirty="0" err="1" smtClean="0">
                <a:solidFill>
                  <a:schemeClr val="tx1"/>
                </a:solidFill>
                <a:effectLst/>
                <a:latin typeface="+mn-lt"/>
                <a:ea typeface="+mn-ea"/>
                <a:cs typeface="+mn-cs"/>
              </a:rPr>
              <a:t>phablets</a:t>
            </a:r>
            <a:r>
              <a:rPr lang="en-US" sz="1200" kern="1200" baseline="0" dirty="0" smtClean="0">
                <a:solidFill>
                  <a:schemeClr val="tx1"/>
                </a:solidFill>
                <a:effectLst/>
                <a:latin typeface="+mn-lt"/>
                <a:ea typeface="+mn-ea"/>
                <a:cs typeface="+mn-cs"/>
              </a:rPr>
              <a:t> and tablets.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touchscreen devices have these green lines, to remind you of this, where people look and touch the most, and most accurately. Tops and bottoms and menu buttons are </a:t>
            </a:r>
            <a:r>
              <a:rPr lang="en-US" sz="1200" b="1" kern="1200" baseline="0" dirty="0" smtClean="0">
                <a:solidFill>
                  <a:schemeClr val="tx1"/>
                </a:solidFill>
                <a:effectLst/>
                <a:latin typeface="+mn-lt"/>
                <a:ea typeface="+mn-ea"/>
                <a:cs typeface="+mn-cs"/>
              </a:rPr>
              <a:t>secondary </a:t>
            </a:r>
            <a:r>
              <a:rPr lang="en-US" sz="1200" kern="1200" baseline="0" dirty="0" smtClean="0">
                <a:solidFill>
                  <a:schemeClr val="tx1"/>
                </a:solidFill>
                <a:effectLst/>
                <a:latin typeface="+mn-lt"/>
                <a:ea typeface="+mn-ea"/>
                <a:cs typeface="+mn-cs"/>
              </a:rPr>
              <a:t>items.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For your other platforms, just draw the interface frame as best you can. Try to keep it in scale, so if doing a TV, grab another piece of chart paper, and check it by backing up 10 feet.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Do not just draw</a:t>
            </a:r>
            <a:r>
              <a:rPr lang="en-US" sz="1200" kern="1200" baseline="0" dirty="0" smtClean="0">
                <a:solidFill>
                  <a:schemeClr val="tx1"/>
                </a:solidFill>
                <a:effectLst/>
                <a:latin typeface="+mn-lt"/>
                <a:ea typeface="+mn-ea"/>
                <a:cs typeface="+mn-cs"/>
              </a:rPr>
              <a:t> the screens. Remember, you shouldn’t have only screens. Draw /interactions/. I hear lots of griping that you have to prototype to do this, but without getting into too much detail, I disagree. A lot.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Draw what happens when you click, tap, swipe or scroll. Draw vibrate, and blink. Specify timings, colors, sizes. Figure out when you display one state, </a:t>
            </a:r>
            <a:r>
              <a:rPr lang="en-US" sz="1200" kern="1200" baseline="0" dirty="0" err="1" smtClean="0">
                <a:solidFill>
                  <a:schemeClr val="tx1"/>
                </a:solidFill>
                <a:effectLst/>
                <a:latin typeface="+mn-lt"/>
                <a:ea typeface="+mn-ea"/>
                <a:cs typeface="+mn-cs"/>
              </a:rPr>
              <a:t>vs</a:t>
            </a:r>
            <a:r>
              <a:rPr lang="en-US" sz="1200" kern="1200" baseline="0" dirty="0" smtClean="0">
                <a:solidFill>
                  <a:schemeClr val="tx1"/>
                </a:solidFill>
                <a:effectLst/>
                <a:latin typeface="+mn-lt"/>
                <a:ea typeface="+mn-ea"/>
                <a:cs typeface="+mn-cs"/>
              </a:rPr>
              <a:t> the other, and when you switch between them. How do you transition between them?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Do this as a direct descendent of the task flow you will discover things like delay, or find ways of avoiding them. Things you would NOT discover if you prototyped with fake data, on a computer.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20 MINUTES (or whatever is left minus 10)…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to keep people</a:t>
            </a:r>
            <a:r>
              <a:rPr lang="en-US" sz="1200" kern="1200" baseline="0" dirty="0" smtClean="0">
                <a:solidFill>
                  <a:schemeClr val="tx1"/>
                </a:solidFill>
                <a:effectLst/>
                <a:latin typeface="+mn-lt"/>
                <a:ea typeface="+mn-ea"/>
                <a:cs typeface="+mn-cs"/>
              </a:rPr>
              <a:t> in mind. People do not change, and their POV is more important than pixel sizes, or anything else about the platform or device.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59</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Okay, how’d that go?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Do not get the wrong lesson, and bet on unicorns who can do this all themselves. Do not ignore product, and design, and just start coding. Instead, and what we’re going to do the rest of the day, is involve everyone (well, except this guy who’s on his computer instead) and work as a team.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…But also account for the ways people use different devices due to their environment and context.</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Larger handheld devices (phablets and tablets) are used further from the eye, and less on the move.</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60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…But also account for the ways people use different devices due to their environment and context.</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 the way they are perceived. This is Google’s </a:t>
            </a:r>
            <a:r>
              <a:rPr lang="en-US" sz="1200" kern="1200" baseline="0" dirty="0" smtClean="0">
                <a:solidFill>
                  <a:schemeClr val="tx1"/>
                </a:solidFill>
                <a:effectLst/>
                <a:latin typeface="+mn-lt"/>
                <a:ea typeface="+mn-ea"/>
                <a:cs typeface="+mn-cs"/>
              </a:rPr>
              <a:t>reminder that the depth baked into all systems (but described well in Material Design) is dependent on device distance.</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61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Understand that people use their mobiles not just on the go, but all day, everywhere they go. </a:t>
            </a:r>
          </a:p>
          <a:p>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62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installed base of desktop and laptop computers is DROPPING, and even in the US more people use mobiles than computers for everyday tasks.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 expect similar behaviors as we get </a:t>
            </a:r>
            <a:r>
              <a:rPr lang="en-US" sz="1200" kern="1200" baseline="0" dirty="0" err="1" smtClean="0">
                <a:solidFill>
                  <a:schemeClr val="tx1"/>
                </a:solidFill>
                <a:effectLst/>
                <a:latin typeface="+mn-lt"/>
                <a:ea typeface="+mn-ea"/>
                <a:cs typeface="+mn-cs"/>
              </a:rPr>
              <a:t>wearables</a:t>
            </a:r>
            <a:r>
              <a:rPr lang="en-US" sz="1200" kern="1200" baseline="0" dirty="0" smtClean="0">
                <a:solidFill>
                  <a:schemeClr val="tx1"/>
                </a:solidFill>
                <a:effectLst/>
                <a:latin typeface="+mn-lt"/>
                <a:ea typeface="+mn-ea"/>
                <a:cs typeface="+mn-cs"/>
              </a:rPr>
              <a:t> and other connected devices out in the world; people use the device they want, for the context they need. So do not plan for overly tight use cases.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63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This was a quick</a:t>
            </a:r>
            <a:r>
              <a:rPr lang="en-US" sz="1200" kern="1200" baseline="0" dirty="0" smtClean="0">
                <a:solidFill>
                  <a:schemeClr val="tx1"/>
                </a:solidFill>
                <a:effectLst/>
                <a:latin typeface="+mn-lt"/>
                <a:ea typeface="+mn-ea"/>
                <a:cs typeface="+mn-cs"/>
              </a:rPr>
              <a:t> overview, and I didn’t get to all of it so I could let you do some hands on work. You need to also: talk to end users, watch them work, understand technology deeply, test and iterate, and much more.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64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78088" cy="1858963"/>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Thanks very much for your time today.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case you don’t know wh</a:t>
            </a:r>
            <a:r>
              <a:rPr lang="en-US" sz="1200" b="0" i="0" kern="1200" baseline="0" dirty="0" smtClean="0">
                <a:solidFill>
                  <a:schemeClr val="tx1"/>
                </a:solidFill>
                <a:effectLst/>
                <a:latin typeface="+mn-lt"/>
                <a:ea typeface="+mn-ea"/>
                <a:cs typeface="+mn-cs"/>
              </a:rPr>
              <a:t>o I am: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have written books, and regularly write articles, even ones published in </a:t>
            </a:r>
            <a:r>
              <a:rPr lang="en-US" sz="1200" b="0" i="1" kern="1200" dirty="0" smtClean="0">
                <a:solidFill>
                  <a:schemeClr val="tx1"/>
                </a:solidFill>
                <a:effectLst/>
                <a:latin typeface="+mn-lt"/>
                <a:ea typeface="+mn-ea"/>
                <a:cs typeface="+mn-cs"/>
              </a:rPr>
              <a:t>paper magazines.</a:t>
            </a:r>
            <a:endParaRPr lang="en-US" sz="1400" i="1" baseline="0" dirty="0" smtClean="0"/>
          </a:p>
          <a:p>
            <a:endParaRPr lang="en-US" sz="1200" b="0" i="1" kern="1200" baseline="0" dirty="0" smtClean="0">
              <a:solidFill>
                <a:schemeClr val="tx1"/>
              </a:solidFill>
              <a:effectLst/>
              <a:latin typeface="+mn-lt"/>
              <a:ea typeface="+mn-ea"/>
              <a:cs typeface="+mn-cs"/>
            </a:endParaRPr>
          </a:p>
          <a:p>
            <a:endParaRPr lang="en-US" sz="1400" kern="1200" baseline="0" dirty="0" smtClean="0">
              <a:solidFill>
                <a:schemeClr val="tx1"/>
              </a:solidFill>
              <a:latin typeface="+mn-lt"/>
              <a:ea typeface="+mn-ea"/>
              <a:cs typeface="+mn-cs"/>
            </a:endParaRPr>
          </a:p>
          <a:p>
            <a:r>
              <a:rPr lang="en-US" sz="1400" kern="1200" baseline="0" dirty="0" smtClean="0">
                <a:solidFill>
                  <a:schemeClr val="tx1"/>
                </a:solidFill>
                <a:latin typeface="+mn-lt"/>
                <a:ea typeface="+mn-ea"/>
                <a:cs typeface="+mn-cs"/>
              </a:rPr>
              <a:t>ADD CHINESE TRANSLATION HERE</a:t>
            </a:r>
          </a:p>
          <a:p>
            <a:endParaRPr lang="en-US" sz="1400" i="1"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t>65</a:t>
            </a:fld>
            <a:endParaRPr lang="en-US"/>
          </a:p>
        </p:txBody>
      </p:sp>
    </p:spTree>
    <p:extLst>
      <p:ext uri="{BB962C8B-B14F-4D97-AF65-F5344CB8AC3E}">
        <p14:creationId xmlns:p14="http://schemas.microsoft.com/office/powerpoint/2010/main" val="1357090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78088" cy="1858963"/>
          </a:xfrm>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I have been designing since apps like this were totally awesome and ground breaking</a:t>
            </a:r>
            <a:r>
              <a:rPr lang="en-US" sz="1400" b="0" i="0" kern="1200" baseline="0" dirty="0" smtClean="0">
                <a:solidFill>
                  <a:schemeClr val="tx1"/>
                </a:solidFill>
                <a:effectLst/>
                <a:latin typeface="+mn-lt"/>
                <a:ea typeface="+mn-ea"/>
                <a:cs typeface="+mn-cs"/>
              </a:rPr>
              <a:t>, for carriers, manufacturers and many more companies than I have listed here. Yeah, I worked for Sprint for 9 years, which is where a lot of my phone knowledge came from. </a:t>
            </a:r>
          </a:p>
          <a:p>
            <a:pPr rtl="0"/>
            <a:endParaRPr lang="en-US" sz="1400" b="0" i="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rtl="0"/>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66</a:t>
            </a:fld>
            <a:endParaRPr lang="en-US"/>
          </a:p>
        </p:txBody>
      </p:sp>
    </p:spTree>
    <p:extLst>
      <p:ext uri="{BB962C8B-B14F-4D97-AF65-F5344CB8AC3E}">
        <p14:creationId xmlns:p14="http://schemas.microsoft.com/office/powerpoint/2010/main" val="16851479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78088" cy="1858963"/>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And I do all this because I have an abiding sense of disappointment over where we are, and optimism over where we could be.</a:t>
            </a:r>
            <a:endParaRPr lang="en-US" sz="1400" baseline="0" dirty="0" smtClean="0"/>
          </a:p>
          <a:p>
            <a:endParaRPr lang="en-US" sz="1400" baseline="0" dirty="0" smtClean="0"/>
          </a:p>
          <a:p>
            <a:r>
              <a:rPr lang="en-US" sz="1400" baseline="0" dirty="0" smtClean="0"/>
              <a:t>If you have questions or need more info, follow me, or contact me directly. If you miss these addresses or your phone doesn’t have the resolution, just Google my name and you’ll find me. </a:t>
            </a:r>
          </a:p>
          <a:p>
            <a:endParaRPr lang="en-US" sz="1400" baseline="0" dirty="0" smtClean="0"/>
          </a:p>
          <a:p>
            <a:endParaRPr lang="en-US" sz="14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TIME FOR QUESTIONS? </a:t>
            </a:r>
          </a:p>
          <a:p>
            <a:endParaRPr lang="en-US" sz="1400" baseline="0" dirty="0" smtClean="0"/>
          </a:p>
          <a:p>
            <a:r>
              <a:rPr lang="en-US" sz="1400" baseline="0" dirty="0" smtClean="0"/>
              <a:t>CLOSING: CARDS, STICKERS, TOUCH TEMPLATES</a:t>
            </a:r>
          </a:p>
          <a:p>
            <a:endParaRPr lang="en-US" sz="1400" kern="1200" baseline="0" dirty="0" smtClean="0">
              <a:solidFill>
                <a:schemeClr val="tx1"/>
              </a:solidFill>
              <a:latin typeface="+mn-lt"/>
              <a:ea typeface="+mn-ea"/>
              <a:cs typeface="+mn-cs"/>
            </a:endParaRPr>
          </a:p>
          <a:p>
            <a:endParaRPr lang="en-US" sz="1400" kern="1200" baseline="0" dirty="0" smtClean="0">
              <a:solidFill>
                <a:schemeClr val="tx1"/>
              </a:solidFill>
              <a:latin typeface="+mn-lt"/>
              <a:ea typeface="+mn-ea"/>
              <a:cs typeface="+mn-cs"/>
            </a:endParaRPr>
          </a:p>
          <a:p>
            <a:endParaRPr lang="en-US" sz="1400" kern="1200" baseline="0" dirty="0" smtClean="0">
              <a:solidFill>
                <a:schemeClr val="tx1"/>
              </a:solidFill>
              <a:latin typeface="+mn-lt"/>
              <a:ea typeface="+mn-ea"/>
              <a:cs typeface="+mn-cs"/>
            </a:endParaRPr>
          </a:p>
          <a:p>
            <a:r>
              <a:rPr lang="en-US" sz="1400" kern="1200" baseline="0" dirty="0" smtClean="0">
                <a:solidFill>
                  <a:schemeClr val="tx1"/>
                </a:solidFill>
                <a:latin typeface="+mn-lt"/>
                <a:ea typeface="+mn-ea"/>
                <a:cs typeface="+mn-cs"/>
              </a:rPr>
              <a:t>ADD CHINESE TRANSLATION HERE</a:t>
            </a:r>
          </a:p>
          <a:p>
            <a:endParaRPr lang="en-US" sz="1400"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t>67</a:t>
            </a:fld>
            <a:endParaRPr lang="en-US"/>
          </a:p>
        </p:txBody>
      </p:sp>
    </p:spTree>
    <p:extLst>
      <p:ext uri="{BB962C8B-B14F-4D97-AF65-F5344CB8AC3E}">
        <p14:creationId xmlns:p14="http://schemas.microsoft.com/office/powerpoint/2010/main" val="419751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effectLst/>
                <a:latin typeface="+mn-lt"/>
                <a:ea typeface="+mn-ea"/>
                <a:cs typeface="+mn-cs"/>
              </a:rPr>
              <a:t>Because comple</a:t>
            </a:r>
            <a:r>
              <a:rPr lang="en-US" sz="1200" kern="1200" baseline="0" dirty="0" smtClean="0">
                <a:solidFill>
                  <a:schemeClr val="tx1"/>
                </a:solidFill>
                <a:effectLst/>
                <a:latin typeface="+mn-lt"/>
                <a:ea typeface="+mn-ea"/>
                <a:cs typeface="+mn-cs"/>
              </a:rPr>
              <a:t>x systems require complex solutions.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Not that this means confusing and cluttered, but let’s be clear that building bad solutions is mostly easier than building good, well-considered, universal solutions.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As designers, if not humans, we've always been about building ecosystems. Your website has password reset emails, lots of people (like me) have been offering the website on mobile handsets for over 15 years. How about ATMs?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Everything is an ecosystem, and good designers know this. Newspapers and magazines are designed not just to be readable, but to be appealing to the newsstand. And, to have room for mailing labels for home delivery.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Today, a popular magazine sells around 3 million subscriptions a week. Well, from the 60s or so through the 1990s, TV guide was vastly, vastly popular. They sold 20 million copies a week of this [IMAGE]. What is all but a database dump you pay for, and which is also full of ads. You can see why the Internet did so well.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guys who actually gathered this data realized early on they didn’t make a magazine though. They had a data product. And when the first EPGs came along — the TV-Guide channel that is the first thing that came up when you turned on the early Cable TV systems — the data they had was all ready for it. They had already been storing short and long descriptions (reruns within a week don’t get the full description, or maybe space is an issue), as well as the concept of meta-data well before anyone called it that.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effectLst/>
                <a:latin typeface="+mn-lt"/>
                <a:ea typeface="+mn-ea"/>
                <a:cs typeface="+mn-cs"/>
              </a:rPr>
              <a:t>Derived, with some improvements for history, from http://</a:t>
            </a:r>
            <a:r>
              <a:rPr lang="en-US" sz="1200" i="1" kern="1200" baseline="0" dirty="0" err="1" smtClean="0">
                <a:solidFill>
                  <a:schemeClr val="tx1"/>
                </a:solidFill>
                <a:effectLst/>
                <a:latin typeface="+mn-lt"/>
                <a:ea typeface="+mn-ea"/>
                <a:cs typeface="+mn-cs"/>
              </a:rPr>
              <a:t>karenmcgrane.com</a:t>
            </a:r>
            <a:r>
              <a:rPr lang="en-US" sz="1200" i="1" kern="1200" baseline="0" dirty="0" smtClean="0">
                <a:solidFill>
                  <a:schemeClr val="tx1"/>
                </a:solidFill>
                <a:effectLst/>
                <a:latin typeface="+mn-lt"/>
                <a:ea typeface="+mn-ea"/>
                <a:cs typeface="+mn-cs"/>
              </a:rPr>
              <a:t>/category/content-strategy/ though I saw it presented instead.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ADD CHINESE TRANSLATION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Title-Slide-Lovebir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96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2828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7" name="Rectangle 6"/>
          <p:cNvSpPr/>
          <p:nvPr userDrawn="1"/>
        </p:nvSpPr>
        <p:spPr>
          <a:xfrm>
            <a:off x="7365438" y="174109"/>
            <a:ext cx="1713346"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dirty="0" smtClean="0">
                <a:solidFill>
                  <a:schemeClr val="bg1">
                    <a:alpha val="46000"/>
                  </a:schemeClr>
                </a:solidFill>
                <a:latin typeface="Palatino"/>
                <a:cs typeface="Palatino"/>
              </a:rPr>
              <a:t>@</a:t>
            </a:r>
            <a:r>
              <a:rPr lang="en-US" dirty="0" err="1" smtClean="0">
                <a:solidFill>
                  <a:schemeClr val="bg1">
                    <a:alpha val="46000"/>
                  </a:schemeClr>
                </a:solidFill>
                <a:latin typeface="Palatino"/>
                <a:cs typeface="Palatino"/>
              </a:rPr>
              <a:t>techjobslafair</a:t>
            </a:r>
            <a:endParaRPr lang="en-US" sz="1800" b="0" i="1" kern="1200" dirty="0" smtClean="0">
              <a:solidFill>
                <a:schemeClr val="bg1">
                  <a:alpha val="46000"/>
                </a:schemeClr>
              </a:solidFill>
              <a:latin typeface="Palatino"/>
              <a:ea typeface="+mn-ea"/>
              <a:cs typeface="Palatino"/>
            </a:endParaRPr>
          </a:p>
        </p:txBody>
      </p:sp>
      <p:pic>
        <p:nvPicPr>
          <p:cNvPr id="8" name="Picture 7" descr="Title-Slide-Lovebird-3.png"/>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userDrawn="1"/>
        </p:nvSpPr>
        <p:spPr>
          <a:xfrm>
            <a:off x="7157771" y="224908"/>
            <a:ext cx="1713346"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dirty="0" smtClean="0">
                <a:solidFill>
                  <a:schemeClr val="bg1">
                    <a:alpha val="46000"/>
                  </a:schemeClr>
                </a:solidFill>
                <a:latin typeface="Palatino"/>
                <a:cs typeface="Palatino"/>
              </a:rPr>
              <a:t>@</a:t>
            </a:r>
            <a:r>
              <a:rPr lang="en-US" dirty="0" err="1" smtClean="0">
                <a:solidFill>
                  <a:schemeClr val="bg1">
                    <a:alpha val="46000"/>
                  </a:schemeClr>
                </a:solidFill>
                <a:latin typeface="Palatino"/>
                <a:cs typeface="Palatino"/>
              </a:rPr>
              <a:t>UXPA_China</a:t>
            </a:r>
            <a:endParaRPr lang="en-US" sz="1800" b="0" i="1" kern="1200" dirty="0" smtClean="0">
              <a:solidFill>
                <a:schemeClr val="bg1">
                  <a:alpha val="46000"/>
                </a:schemeClr>
              </a:solidFill>
              <a:latin typeface="Palatino"/>
              <a:ea typeface="+mn-ea"/>
              <a:cs typeface="Palatino"/>
            </a:endParaRP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ftr="0" dt="0"/>
  <p:txStyles>
    <p:titleStyle>
      <a:lvl1pPr algn="l" defTabSz="457200" rtl="0" eaLnBrk="1" latinLnBrk="0" hangingPunct="1">
        <a:spcBef>
          <a:spcPct val="0"/>
        </a:spcBef>
        <a:buNone/>
        <a:defRPr sz="4200" kern="1200">
          <a:solidFill>
            <a:schemeClr val="tx1"/>
          </a:solidFill>
          <a:latin typeface="Palatino Linotype"/>
          <a:ea typeface="+mj-ea"/>
          <a:cs typeface="Palatino Linotype"/>
        </a:defRPr>
      </a:lvl1pPr>
    </p:titleStyle>
    <p:body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7.JPG"/><Relationship Id="rId1" Type="http://schemas.openxmlformats.org/officeDocument/2006/relationships/tags" Target="../tags/tag1.xml"/><Relationship Id="rId2"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g"/><Relationship Id="rId5"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5.xml"/><Relationship Id="rId5" Type="http://schemas.openxmlformats.org/officeDocument/2006/relationships/image" Target="../media/image44.png"/><Relationship Id="rId1" Type="http://schemas.microsoft.com/office/2007/relationships/media" Target="../media/media1.mp4"/><Relationship Id="rId2" Type="http://schemas.openxmlformats.org/officeDocument/2006/relationships/video" Target="../media/media1.mp4"/></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6.xml"/><Relationship Id="rId5" Type="http://schemas.openxmlformats.org/officeDocument/2006/relationships/image" Target="../media/image45.png"/><Relationship Id="rId1" Type="http://schemas.microsoft.com/office/2007/relationships/media" Target="../media/media2.m4v"/><Relationship Id="rId2" Type="http://schemas.openxmlformats.org/officeDocument/2006/relationships/video" Target="../media/media2.m4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7.xml"/><Relationship Id="rId5" Type="http://schemas.openxmlformats.org/officeDocument/2006/relationships/image" Target="../media/image46.png"/><Relationship Id="rId1" Type="http://schemas.microsoft.com/office/2007/relationships/media" Target="../media/media3.m4v"/><Relationship Id="rId2" Type="http://schemas.openxmlformats.org/officeDocument/2006/relationships/video" Target="../media/media3.m4v"/></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23.png"/><Relationship Id="rId1" Type="http://schemas.openxmlformats.org/officeDocument/2006/relationships/tags" Target="../tags/tag2.xml"/><Relationship Id="rId2"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3.emf"/></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emf"/><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4.tiff"/><Relationship Id="rId9"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5146371"/>
            <a:ext cx="8051799" cy="430887"/>
          </a:xfrm>
          <a:prstGeom prst="rect">
            <a:avLst/>
          </a:prstGeom>
        </p:spPr>
        <p:txBody>
          <a:bodyPr wrap="square">
            <a:spAutoFit/>
          </a:bodyPr>
          <a:lstStyle/>
          <a:p>
            <a:r>
              <a:rPr lang="en-US" sz="2200" dirty="0">
                <a:solidFill>
                  <a:srgbClr val="FFFFFF"/>
                </a:solidFill>
                <a:latin typeface="Palatino"/>
                <a:cs typeface="Palatino"/>
              </a:rPr>
              <a:t>@shoobe01		@</a:t>
            </a:r>
            <a:r>
              <a:rPr lang="en-US" sz="2200" dirty="0" err="1">
                <a:solidFill>
                  <a:srgbClr val="FFFFFF"/>
                </a:solidFill>
                <a:latin typeface="Palatino"/>
                <a:cs typeface="Palatino"/>
              </a:rPr>
              <a:t>UXPA_China</a:t>
            </a:r>
            <a:endParaRPr lang="en-US" sz="2200" i="1" dirty="0">
              <a:solidFill>
                <a:srgbClr val="FFFFFF"/>
              </a:solidFill>
              <a:latin typeface="Palatino"/>
              <a:cs typeface="Palatino"/>
            </a:endParaRPr>
          </a:p>
        </p:txBody>
      </p:sp>
      <p:sp>
        <p:nvSpPr>
          <p:cNvPr id="8" name="Title 1"/>
          <p:cNvSpPr txBox="1">
            <a:spLocks/>
          </p:cNvSpPr>
          <p:nvPr/>
        </p:nvSpPr>
        <p:spPr>
          <a:xfrm>
            <a:off x="685800" y="1568346"/>
            <a:ext cx="8458199" cy="2241921"/>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tx1"/>
                </a:solidFill>
                <a:latin typeface="Palatino Linotype"/>
                <a:ea typeface="+mj-ea"/>
                <a:cs typeface="Palatino Linotype"/>
              </a:defRPr>
            </a:lvl1pPr>
          </a:lstStyle>
          <a:p>
            <a:pPr>
              <a:lnSpc>
                <a:spcPct val="120000"/>
              </a:lnSpc>
            </a:pPr>
            <a:r>
              <a:rPr lang="en-US" sz="4800" dirty="0" smtClean="0">
                <a:solidFill>
                  <a:srgbClr val="FFFFFF"/>
                </a:solidFill>
              </a:rPr>
              <a:t>Designing Ecosystems</a:t>
            </a:r>
          </a:p>
          <a:p>
            <a:pPr>
              <a:lnSpc>
                <a:spcPct val="120000"/>
              </a:lnSpc>
            </a:pPr>
            <a:r>
              <a:rPr lang="en-US" sz="4000" i="1" dirty="0" smtClean="0">
                <a:solidFill>
                  <a:schemeClr val="bg1"/>
                </a:solidFill>
              </a:rPr>
              <a:t>Not just apps</a:t>
            </a:r>
            <a:endParaRPr lang="en-US" sz="4800" dirty="0">
              <a:solidFill>
                <a:srgbClr val="FFFFFF"/>
              </a:solidFill>
            </a:endParaRPr>
          </a:p>
        </p:txBody>
      </p:sp>
      <p:sp>
        <p:nvSpPr>
          <p:cNvPr id="7" name="TextBox 6"/>
          <p:cNvSpPr txBox="1"/>
          <p:nvPr/>
        </p:nvSpPr>
        <p:spPr>
          <a:xfrm>
            <a:off x="2827867" y="4910667"/>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3"/>
          <a:stretch>
            <a:fillRect/>
          </a:stretch>
        </p:blipFill>
        <p:spPr>
          <a:xfrm>
            <a:off x="9890609" y="6230755"/>
            <a:ext cx="2044700" cy="381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2979" y="6046194"/>
            <a:ext cx="1420585" cy="750122"/>
          </a:xfrm>
          <a:prstGeom prst="rect">
            <a:avLst/>
          </a:prstGeom>
        </p:spPr>
      </p:pic>
    </p:spTree>
    <p:extLst>
      <p:ext uri="{BB962C8B-B14F-4D97-AF65-F5344CB8AC3E}">
        <p14:creationId xmlns:p14="http://schemas.microsoft.com/office/powerpoint/2010/main" val="42630592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DSC32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5674"/>
            <a:ext cx="9144000" cy="6073254"/>
          </a:xfrm>
          <a:prstGeom prst="rect">
            <a:avLst/>
          </a:prstGeom>
        </p:spPr>
      </p:pic>
    </p:spTree>
    <p:extLst>
      <p:ext uri="{BB962C8B-B14F-4D97-AF65-F5344CB8AC3E}">
        <p14:creationId xmlns:p14="http://schemas.microsoft.com/office/powerpoint/2010/main" val="382356570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ansitscreen.png"/>
          <p:cNvPicPr>
            <a:picLocks noChangeAspect="1"/>
          </p:cNvPicPr>
          <p:nvPr/>
        </p:nvPicPr>
        <p:blipFill rotWithShape="1">
          <a:blip r:embed="rId3">
            <a:extLst>
              <a:ext uri="{28A0092B-C50C-407E-A947-70E740481C1C}">
                <a14:useLocalDpi xmlns:a14="http://schemas.microsoft.com/office/drawing/2010/main" val="0"/>
              </a:ext>
            </a:extLst>
          </a:blip>
          <a:srcRect l="13532" r="2951"/>
          <a:stretch/>
        </p:blipFill>
        <p:spPr>
          <a:xfrm>
            <a:off x="0" y="999800"/>
            <a:ext cx="9144000" cy="5992908"/>
          </a:xfrm>
          <a:prstGeom prst="rect">
            <a:avLst/>
          </a:prstGeom>
        </p:spPr>
      </p:pic>
      <p:sp>
        <p:nvSpPr>
          <p:cNvPr id="9" name="TextBox 8"/>
          <p:cNvSpPr txBox="1"/>
          <p:nvPr/>
        </p:nvSpPr>
        <p:spPr>
          <a:xfrm>
            <a:off x="243384" y="1153894"/>
            <a:ext cx="2931283" cy="1938992"/>
          </a:xfrm>
          <a:prstGeom prst="rect">
            <a:avLst/>
          </a:prstGeom>
          <a:noFill/>
        </p:spPr>
        <p:txBody>
          <a:bodyPr wrap="square" rtlCol="0">
            <a:spAutoFit/>
          </a:bodyPr>
          <a:lstStyle/>
          <a:p>
            <a:r>
              <a:rPr lang="en-US" sz="4000" dirty="0" smtClean="0">
                <a:solidFill>
                  <a:schemeClr val="bg1">
                    <a:lumMod val="95000"/>
                  </a:schemeClr>
                </a:solidFill>
                <a:latin typeface="Palatino"/>
                <a:cs typeface="Palatino"/>
              </a:rPr>
              <a:t>Ecosystems are about the future</a:t>
            </a:r>
            <a:endParaRPr lang="en-US" sz="4000" dirty="0">
              <a:solidFill>
                <a:schemeClr val="bg1">
                  <a:lumMod val="95000"/>
                </a:schemeClr>
              </a:solidFill>
              <a:latin typeface="Palatino"/>
              <a:cs typeface="Palatino"/>
            </a:endParaRPr>
          </a:p>
        </p:txBody>
      </p:sp>
    </p:spTree>
    <p:extLst>
      <p:ext uri="{BB962C8B-B14F-4D97-AF65-F5344CB8AC3E}">
        <p14:creationId xmlns:p14="http://schemas.microsoft.com/office/powerpoint/2010/main" val="20109729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jCseD-CMAAJM6_.png"/>
          <p:cNvPicPr>
            <a:picLocks noChangeAspect="1"/>
          </p:cNvPicPr>
          <p:nvPr/>
        </p:nvPicPr>
        <p:blipFill rotWithShape="1">
          <a:blip r:embed="rId3">
            <a:extLst>
              <a:ext uri="{28A0092B-C50C-407E-A947-70E740481C1C}">
                <a14:useLocalDpi xmlns:a14="http://schemas.microsoft.com/office/drawing/2010/main" val="0"/>
              </a:ext>
            </a:extLst>
          </a:blip>
          <a:srcRect t="281" b="14591"/>
          <a:stretch/>
        </p:blipFill>
        <p:spPr>
          <a:xfrm>
            <a:off x="0" y="1019923"/>
            <a:ext cx="9144000" cy="5838077"/>
          </a:xfrm>
          <a:prstGeom prst="rect">
            <a:avLst/>
          </a:prstGeom>
        </p:spPr>
      </p:pic>
      <p:sp>
        <p:nvSpPr>
          <p:cNvPr id="8" name="TextBox 7"/>
          <p:cNvSpPr txBox="1"/>
          <p:nvPr/>
        </p:nvSpPr>
        <p:spPr>
          <a:xfrm>
            <a:off x="3922772" y="1076918"/>
            <a:ext cx="4981060" cy="1323439"/>
          </a:xfrm>
          <a:prstGeom prst="rect">
            <a:avLst/>
          </a:prstGeom>
          <a:noFill/>
        </p:spPr>
        <p:txBody>
          <a:bodyPr wrap="square" rtlCol="0">
            <a:spAutoFit/>
          </a:bodyPr>
          <a:lstStyle/>
          <a:p>
            <a:pPr algn="r"/>
            <a:r>
              <a:rPr lang="en-US" sz="4000" dirty="0" smtClean="0">
                <a:solidFill>
                  <a:srgbClr val="000000"/>
                </a:solidFill>
                <a:latin typeface="Palatino"/>
                <a:cs typeface="Palatino"/>
              </a:rPr>
              <a:t>Ecosystems are</a:t>
            </a:r>
          </a:p>
          <a:p>
            <a:pPr algn="r"/>
            <a:r>
              <a:rPr lang="en-US" sz="4000" dirty="0" smtClean="0">
                <a:solidFill>
                  <a:srgbClr val="000000"/>
                </a:solidFill>
                <a:latin typeface="Palatino"/>
                <a:cs typeface="Palatino"/>
              </a:rPr>
              <a:t>for people</a:t>
            </a:r>
            <a:endParaRPr lang="en-US" sz="4000" dirty="0">
              <a:solidFill>
                <a:srgbClr val="000000"/>
              </a:solidFill>
              <a:latin typeface="Palatino"/>
              <a:cs typeface="Palatino"/>
            </a:endParaRPr>
          </a:p>
        </p:txBody>
      </p:sp>
    </p:spTree>
    <p:extLst>
      <p:ext uri="{BB962C8B-B14F-4D97-AF65-F5344CB8AC3E}">
        <p14:creationId xmlns:p14="http://schemas.microsoft.com/office/powerpoint/2010/main" val="36762387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ll-devic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73" y="3226213"/>
            <a:ext cx="8004006" cy="1258310"/>
          </a:xfrm>
          <a:prstGeom prst="rect">
            <a:avLst/>
          </a:prstGeom>
        </p:spPr>
      </p:pic>
    </p:spTree>
    <p:extLst>
      <p:ext uri="{BB962C8B-B14F-4D97-AF65-F5344CB8AC3E}">
        <p14:creationId xmlns:p14="http://schemas.microsoft.com/office/powerpoint/2010/main" val="4059286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28134" y="3174857"/>
            <a:ext cx="7501468" cy="707886"/>
          </a:xfrm>
          <a:prstGeom prst="rect">
            <a:avLst/>
          </a:prstGeom>
          <a:noFill/>
        </p:spPr>
        <p:txBody>
          <a:bodyPr wrap="square" rtlCol="0">
            <a:spAutoFit/>
          </a:bodyPr>
          <a:lstStyle/>
          <a:p>
            <a:pPr algn="ctr"/>
            <a:r>
              <a:rPr lang="en-US" sz="4000" dirty="0" smtClean="0">
                <a:solidFill>
                  <a:srgbClr val="F2806C"/>
                </a:solidFill>
                <a:latin typeface="Palatino"/>
                <a:cs typeface="Palatino"/>
              </a:rPr>
              <a:t>PEBBLE</a:t>
            </a:r>
            <a:endParaRPr lang="en-US" sz="4000" dirty="0">
              <a:solidFill>
                <a:srgbClr val="F2806C"/>
              </a:solidFill>
              <a:latin typeface="Palatino"/>
              <a:cs typeface="Palatino"/>
            </a:endParaRPr>
          </a:p>
        </p:txBody>
      </p:sp>
      <p:pic>
        <p:nvPicPr>
          <p:cNvPr id="3" name="Picture 2" descr="20130515_112912.jpg"/>
          <p:cNvPicPr>
            <a:picLocks noChangeAspect="1"/>
          </p:cNvPicPr>
          <p:nvPr/>
        </p:nvPicPr>
        <p:blipFill rotWithShape="1">
          <a:blip r:embed="rId3">
            <a:extLst>
              <a:ext uri="{28A0092B-C50C-407E-A947-70E740481C1C}">
                <a14:useLocalDpi xmlns:a14="http://schemas.microsoft.com/office/drawing/2010/main" val="0"/>
              </a:ext>
            </a:extLst>
          </a:blip>
          <a:srcRect t="14591"/>
          <a:stretch/>
        </p:blipFill>
        <p:spPr>
          <a:xfrm>
            <a:off x="0" y="1019920"/>
            <a:ext cx="9144000" cy="5857324"/>
          </a:xfrm>
          <a:prstGeom prst="rect">
            <a:avLst/>
          </a:prstGeom>
        </p:spPr>
      </p:pic>
    </p:spTree>
    <p:extLst>
      <p:ext uri="{BB962C8B-B14F-4D97-AF65-F5344CB8AC3E}">
        <p14:creationId xmlns:p14="http://schemas.microsoft.com/office/powerpoint/2010/main" val="33889501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elium_smart_world_infographic_b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0" y="939444"/>
            <a:ext cx="9105515" cy="6053259"/>
          </a:xfrm>
          <a:prstGeom prst="rect">
            <a:avLst/>
          </a:prstGeom>
        </p:spPr>
      </p:pic>
      <p:grpSp>
        <p:nvGrpSpPr>
          <p:cNvPr id="15" name="Group 14"/>
          <p:cNvGrpSpPr/>
          <p:nvPr/>
        </p:nvGrpSpPr>
        <p:grpSpPr>
          <a:xfrm>
            <a:off x="0" y="-1655"/>
            <a:ext cx="9188451" cy="6858000"/>
            <a:chOff x="0" y="-1655"/>
            <a:chExt cx="9188451" cy="6858000"/>
          </a:xfrm>
        </p:grpSpPr>
        <p:sp>
          <p:nvSpPr>
            <p:cNvPr id="16" name="TextBox 15"/>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15</a:t>
              </a:fld>
              <a:endParaRPr lang="en-US" dirty="0">
                <a:solidFill>
                  <a:schemeClr val="bg1">
                    <a:lumMod val="50000"/>
                  </a:schemeClr>
                </a:solidFill>
                <a:latin typeface="Akzidenz Grotesk"/>
                <a:cs typeface="Akzidenz Grotesk"/>
              </a:endParaRPr>
            </a:p>
          </p:txBody>
        </p:sp>
        <p:pic>
          <p:nvPicPr>
            <p:cNvPr id="17" name="Picture 16" descr="Title-Slide-Lovebird-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655"/>
              <a:ext cx="9144000" cy="6858000"/>
            </a:xfrm>
            <a:prstGeom prst="rect">
              <a:avLst/>
            </a:prstGeom>
          </p:spPr>
        </p:pic>
      </p:grpSp>
      <p:sp>
        <p:nvSpPr>
          <p:cNvPr id="7" name="Rectangle 6"/>
          <p:cNvSpPr/>
          <p:nvPr/>
        </p:nvSpPr>
        <p:spPr>
          <a:xfrm>
            <a:off x="7629409" y="224908"/>
            <a:ext cx="1713346"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de-DE" dirty="0" smtClean="0">
                <a:solidFill>
                  <a:schemeClr val="bg1">
                    <a:alpha val="46000"/>
                  </a:schemeClr>
                </a:solidFill>
                <a:latin typeface="Palatino"/>
                <a:cs typeface="Palatino"/>
              </a:rPr>
              <a:t>#mwux14</a:t>
            </a:r>
          </a:p>
        </p:txBody>
      </p:sp>
    </p:spTree>
    <p:extLst>
      <p:ext uri="{BB962C8B-B14F-4D97-AF65-F5344CB8AC3E}">
        <p14:creationId xmlns:p14="http://schemas.microsoft.com/office/powerpoint/2010/main" val="212309094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28134" y="3174857"/>
            <a:ext cx="7501468" cy="1323439"/>
          </a:xfrm>
          <a:prstGeom prst="rect">
            <a:avLst/>
          </a:prstGeom>
          <a:noFill/>
        </p:spPr>
        <p:txBody>
          <a:bodyPr wrap="square" rtlCol="0">
            <a:spAutoFit/>
          </a:bodyPr>
          <a:lstStyle/>
          <a:p>
            <a:pPr algn="ctr"/>
            <a:r>
              <a:rPr lang="en-US" sz="4000" dirty="0" smtClean="0">
                <a:solidFill>
                  <a:srgbClr val="F2806C"/>
                </a:solidFill>
                <a:latin typeface="Palatino"/>
                <a:cs typeface="Palatino"/>
              </a:rPr>
              <a:t>EXERCISE: </a:t>
            </a:r>
            <a:endParaRPr lang="en-US" sz="4000" dirty="0">
              <a:solidFill>
                <a:srgbClr val="F2806C"/>
              </a:solidFill>
              <a:latin typeface="Palatino"/>
              <a:cs typeface="Palatino"/>
            </a:endParaRPr>
          </a:p>
          <a:p>
            <a:pPr algn="ctr"/>
            <a:r>
              <a:rPr lang="en-US" sz="4000" dirty="0" smtClean="0">
                <a:solidFill>
                  <a:srgbClr val="F2806C"/>
                </a:solidFill>
                <a:latin typeface="Palatino"/>
                <a:cs typeface="Palatino"/>
              </a:rPr>
              <a:t>Let’s make our own service.</a:t>
            </a:r>
          </a:p>
        </p:txBody>
      </p:sp>
    </p:spTree>
    <p:extLst>
      <p:ext uri="{BB962C8B-B14F-4D97-AF65-F5344CB8AC3E}">
        <p14:creationId xmlns:p14="http://schemas.microsoft.com/office/powerpoint/2010/main" val="13980993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85854" y="283646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Information Architecture</a:t>
            </a:r>
          </a:p>
        </p:txBody>
      </p:sp>
    </p:spTree>
    <p:extLst>
      <p:ext uri="{BB962C8B-B14F-4D97-AF65-F5344CB8AC3E}">
        <p14:creationId xmlns:p14="http://schemas.microsoft.com/office/powerpoint/2010/main" val="417388116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85854" y="2836465"/>
            <a:ext cx="7501468" cy="1661993"/>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Information Architecture</a:t>
            </a:r>
          </a:p>
          <a:p>
            <a:pPr algn="ctr">
              <a:lnSpc>
                <a:spcPct val="130000"/>
              </a:lnSpc>
            </a:pPr>
            <a:r>
              <a:rPr lang="en-US" sz="4000" dirty="0" smtClean="0">
                <a:solidFill>
                  <a:srgbClr val="F2806C"/>
                </a:solidFill>
                <a:latin typeface="Palatino"/>
                <a:cs typeface="Palatino"/>
              </a:rPr>
              <a:t>is not just navigation.</a:t>
            </a:r>
          </a:p>
        </p:txBody>
      </p:sp>
    </p:spTree>
    <p:extLst>
      <p:ext uri="{BB962C8B-B14F-4D97-AF65-F5344CB8AC3E}">
        <p14:creationId xmlns:p14="http://schemas.microsoft.com/office/powerpoint/2010/main" val="17169866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85854" y="1808310"/>
            <a:ext cx="7786208" cy="3908762"/>
          </a:xfrm>
          <a:prstGeom prst="rect">
            <a:avLst/>
          </a:prstGeom>
          <a:noFill/>
        </p:spPr>
        <p:txBody>
          <a:bodyPr wrap="square" rtlCol="0">
            <a:spAutoFit/>
          </a:bodyPr>
          <a:lstStyle/>
          <a:p>
            <a:r>
              <a:rPr lang="en-US" sz="4000" i="1" dirty="0">
                <a:solidFill>
                  <a:srgbClr val="F2806C"/>
                </a:solidFill>
                <a:latin typeface="Palatino"/>
                <a:cs typeface="Palatino"/>
              </a:rPr>
              <a:t>“Error is viewed, therefore, not as an extraneous and misdirected or misdirecting accident, but as an essential part of the process under </a:t>
            </a:r>
            <a:r>
              <a:rPr lang="en-US" sz="4000" i="1" dirty="0" smtClean="0">
                <a:solidFill>
                  <a:srgbClr val="F2806C"/>
                </a:solidFill>
                <a:latin typeface="Palatino"/>
                <a:cs typeface="Palatino"/>
              </a:rPr>
              <a:t>consideration.</a:t>
            </a:r>
            <a:r>
              <a:rPr lang="en-US" sz="4000" i="1" dirty="0">
                <a:solidFill>
                  <a:srgbClr val="F2806C"/>
                </a:solidFill>
                <a:latin typeface="Palatino"/>
                <a:cs typeface="Palatino"/>
              </a:rPr>
              <a:t>”</a:t>
            </a:r>
          </a:p>
          <a:p>
            <a:r>
              <a:rPr lang="en-US" sz="2400" i="1" dirty="0">
                <a:solidFill>
                  <a:srgbClr val="F2806C"/>
                </a:solidFill>
                <a:latin typeface="Palatino"/>
                <a:cs typeface="Palatino"/>
              </a:rPr>
              <a:t>									–	</a:t>
            </a:r>
            <a:r>
              <a:rPr lang="en-US" sz="2400" i="1" dirty="0" smtClean="0">
                <a:solidFill>
                  <a:srgbClr val="F2806C"/>
                </a:solidFill>
                <a:latin typeface="Palatino"/>
                <a:cs typeface="Palatino"/>
              </a:rPr>
              <a:t>John </a:t>
            </a:r>
            <a:r>
              <a:rPr lang="en-US" sz="2400" i="1" dirty="0" err="1" smtClean="0">
                <a:solidFill>
                  <a:srgbClr val="F2806C"/>
                </a:solidFill>
                <a:latin typeface="Palatino"/>
                <a:cs typeface="Palatino"/>
              </a:rPr>
              <a:t>VonNeumann</a:t>
            </a:r>
            <a:endParaRPr lang="en-US" sz="2400" i="1" dirty="0">
              <a:solidFill>
                <a:srgbClr val="F2806C"/>
              </a:solidFill>
              <a:latin typeface="Palatino"/>
              <a:cs typeface="Palatino"/>
            </a:endParaRPr>
          </a:p>
          <a:p>
            <a:r>
              <a:rPr lang="en-US" sz="2400" i="1" dirty="0">
                <a:solidFill>
                  <a:srgbClr val="F2806C"/>
                </a:solidFill>
                <a:latin typeface="Palatino"/>
                <a:cs typeface="Palatino"/>
              </a:rPr>
              <a:t>										</a:t>
            </a:r>
            <a:r>
              <a:rPr lang="en-US" sz="2400" i="1" dirty="0" smtClean="0">
                <a:solidFill>
                  <a:srgbClr val="F2806C"/>
                </a:solidFill>
                <a:latin typeface="Palatino"/>
                <a:cs typeface="Palatino"/>
              </a:rPr>
              <a:t>“Error in Logics,” 1952</a:t>
            </a:r>
            <a:endParaRPr lang="en-US" sz="2400" i="1" dirty="0">
              <a:solidFill>
                <a:srgbClr val="F2806C"/>
              </a:solidFill>
              <a:latin typeface="Palatino"/>
              <a:cs typeface="Palatino"/>
            </a:endParaRPr>
          </a:p>
        </p:txBody>
      </p:sp>
    </p:spTree>
    <p:extLst>
      <p:ext uri="{BB962C8B-B14F-4D97-AF65-F5344CB8AC3E}">
        <p14:creationId xmlns:p14="http://schemas.microsoft.com/office/powerpoint/2010/main" val="28493060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DSC2531-twea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3" y="1016894"/>
            <a:ext cx="9354663" cy="6213172"/>
          </a:xfrm>
          <a:prstGeom prst="rect">
            <a:avLst/>
          </a:prstGeom>
        </p:spPr>
      </p:pic>
    </p:spTree>
    <p:extLst>
      <p:ext uri="{BB962C8B-B14F-4D97-AF65-F5344CB8AC3E}">
        <p14:creationId xmlns:p14="http://schemas.microsoft.com/office/powerpoint/2010/main" val="346869899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28134" y="2975048"/>
            <a:ext cx="7501468" cy="707886"/>
          </a:xfrm>
          <a:prstGeom prst="rect">
            <a:avLst/>
          </a:prstGeom>
          <a:noFill/>
        </p:spPr>
        <p:txBody>
          <a:bodyPr wrap="square" rtlCol="0">
            <a:spAutoFit/>
          </a:bodyPr>
          <a:lstStyle/>
          <a:p>
            <a:pPr algn="ctr"/>
            <a:r>
              <a:rPr lang="en-US" sz="4000" dirty="0" smtClean="0">
                <a:solidFill>
                  <a:srgbClr val="F2806C"/>
                </a:solidFill>
                <a:latin typeface="Palatino"/>
                <a:cs typeface="Palatino"/>
              </a:rPr>
              <a:t>Embrace failure and complexity.</a:t>
            </a:r>
            <a:endParaRPr lang="en-US" sz="4000" dirty="0">
              <a:solidFill>
                <a:srgbClr val="562D26"/>
              </a:solidFill>
              <a:latin typeface="Palatino"/>
              <a:cs typeface="Palatino"/>
            </a:endParaRPr>
          </a:p>
        </p:txBody>
      </p:sp>
    </p:spTree>
    <p:extLst>
      <p:ext uri="{BB962C8B-B14F-4D97-AF65-F5344CB8AC3E}">
        <p14:creationId xmlns:p14="http://schemas.microsoft.com/office/powerpoint/2010/main" val="808991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03559"/>
            <a:ext cx="7777932" cy="6187344"/>
          </a:xfrm>
          <a:prstGeom prst="rect">
            <a:avLst/>
          </a:prstGeom>
        </p:spPr>
      </p:pic>
    </p:spTree>
    <p:extLst>
      <p:ext uri="{BB962C8B-B14F-4D97-AF65-F5344CB8AC3E}">
        <p14:creationId xmlns:p14="http://schemas.microsoft.com/office/powerpoint/2010/main" val="359959804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2014-12-03 05.38.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775" y="1803400"/>
            <a:ext cx="2458594" cy="4370832"/>
          </a:xfrm>
          <a:prstGeom prst="rect">
            <a:avLst/>
          </a:prstGeom>
        </p:spPr>
      </p:pic>
      <p:pic>
        <p:nvPicPr>
          <p:cNvPr id="5" name="Picture 4" descr="Galaxy-S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spTree>
    <p:extLst>
      <p:ext uri="{BB962C8B-B14F-4D97-AF65-F5344CB8AC3E}">
        <p14:creationId xmlns:p14="http://schemas.microsoft.com/office/powerpoint/2010/main" val="5116645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Centroid-Notifica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966" y="-785644"/>
            <a:ext cx="4510950" cy="8686800"/>
          </a:xfrm>
          <a:prstGeom prst="rect">
            <a:avLst/>
          </a:prstGeom>
        </p:spPr>
      </p:pic>
    </p:spTree>
    <p:extLst>
      <p:ext uri="{BB962C8B-B14F-4D97-AF65-F5344CB8AC3E}">
        <p14:creationId xmlns:p14="http://schemas.microsoft.com/office/powerpoint/2010/main" val="36463157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020999"/>
            <a:ext cx="9144000" cy="6099717"/>
          </a:xfrm>
          <a:prstGeom prst="rect">
            <a:avLst/>
          </a:prstGeom>
        </p:spPr>
      </p:pic>
    </p:spTree>
    <p:extLst>
      <p:ext uri="{BB962C8B-B14F-4D97-AF65-F5344CB8AC3E}">
        <p14:creationId xmlns:p14="http://schemas.microsoft.com/office/powerpoint/2010/main" val="24507680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28134" y="3174857"/>
            <a:ext cx="7501468" cy="1323439"/>
          </a:xfrm>
          <a:prstGeom prst="rect">
            <a:avLst/>
          </a:prstGeom>
          <a:noFill/>
        </p:spPr>
        <p:txBody>
          <a:bodyPr wrap="square" rtlCol="0">
            <a:spAutoFit/>
          </a:bodyPr>
          <a:lstStyle/>
          <a:p>
            <a:pPr algn="ctr"/>
            <a:r>
              <a:rPr lang="en-US" sz="4000" dirty="0" smtClean="0">
                <a:solidFill>
                  <a:srgbClr val="F2806C"/>
                </a:solidFill>
                <a:latin typeface="Palatino"/>
                <a:cs typeface="Palatino"/>
              </a:rPr>
              <a:t>EXERCISE: </a:t>
            </a:r>
            <a:endParaRPr lang="en-US" sz="4000" dirty="0">
              <a:solidFill>
                <a:srgbClr val="F2806C"/>
              </a:solidFill>
              <a:latin typeface="Palatino"/>
              <a:cs typeface="Palatino"/>
            </a:endParaRPr>
          </a:p>
          <a:p>
            <a:pPr algn="ctr"/>
            <a:r>
              <a:rPr lang="en-US" sz="4000" dirty="0" smtClean="0">
                <a:solidFill>
                  <a:srgbClr val="F2806C"/>
                </a:solidFill>
                <a:latin typeface="Palatino"/>
                <a:cs typeface="Palatino"/>
              </a:rPr>
              <a:t>Let’s make our own service.</a:t>
            </a:r>
          </a:p>
        </p:txBody>
      </p:sp>
    </p:spTree>
    <p:extLst>
      <p:ext uri="{BB962C8B-B14F-4D97-AF65-F5344CB8AC3E}">
        <p14:creationId xmlns:p14="http://schemas.microsoft.com/office/powerpoint/2010/main" val="412703734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28134" y="2540345"/>
            <a:ext cx="7501468" cy="3046988"/>
          </a:xfrm>
          <a:prstGeom prst="rect">
            <a:avLst/>
          </a:prstGeom>
          <a:noFill/>
        </p:spPr>
        <p:txBody>
          <a:bodyPr wrap="square" rtlCol="0">
            <a:spAutoFit/>
          </a:bodyPr>
          <a:lstStyle/>
          <a:p>
            <a:pPr marL="514350" indent="-514350">
              <a:buFont typeface="Arial"/>
              <a:buChar char="•"/>
            </a:pPr>
            <a:r>
              <a:rPr lang="en-US" sz="3200" dirty="0" smtClean="0">
                <a:solidFill>
                  <a:srgbClr val="F2806C"/>
                </a:solidFill>
                <a:latin typeface="Palatino"/>
                <a:cs typeface="Palatino"/>
              </a:rPr>
              <a:t>Don’t draw</a:t>
            </a:r>
          </a:p>
          <a:p>
            <a:pPr marL="514350" indent="-514350">
              <a:buFont typeface="Arial"/>
              <a:buChar char="•"/>
            </a:pPr>
            <a:r>
              <a:rPr lang="en-US" sz="3200" dirty="0" smtClean="0">
                <a:solidFill>
                  <a:srgbClr val="F2806C"/>
                </a:solidFill>
                <a:latin typeface="Palatino"/>
                <a:cs typeface="Palatino"/>
              </a:rPr>
              <a:t>Users first</a:t>
            </a:r>
          </a:p>
          <a:p>
            <a:pPr marL="514350" indent="-514350">
              <a:buFont typeface="Arial"/>
              <a:buChar char="•"/>
            </a:pPr>
            <a:r>
              <a:rPr lang="en-US" sz="3200" dirty="0" smtClean="0">
                <a:solidFill>
                  <a:srgbClr val="F2806C"/>
                </a:solidFill>
                <a:latin typeface="Palatino"/>
                <a:cs typeface="Palatino"/>
              </a:rPr>
              <a:t>Ecosystems, not systems</a:t>
            </a:r>
          </a:p>
          <a:p>
            <a:pPr marL="514350" indent="-514350">
              <a:buFont typeface="Arial"/>
              <a:buChar char="•"/>
            </a:pPr>
            <a:r>
              <a:rPr lang="en-US" sz="3200" dirty="0" smtClean="0">
                <a:solidFill>
                  <a:srgbClr val="F2806C"/>
                </a:solidFill>
                <a:latin typeface="Palatino"/>
                <a:cs typeface="Palatino"/>
              </a:rPr>
              <a:t>Work in context</a:t>
            </a:r>
          </a:p>
          <a:p>
            <a:pPr marL="514350" indent="-514350">
              <a:buFont typeface="Arial"/>
              <a:buChar char="•"/>
            </a:pPr>
            <a:r>
              <a:rPr lang="en-US" sz="3200" dirty="0" smtClean="0">
                <a:solidFill>
                  <a:srgbClr val="F2806C"/>
                </a:solidFill>
                <a:latin typeface="Palatino"/>
                <a:cs typeface="Palatino"/>
              </a:rPr>
              <a:t>Annotate, describe, understand</a:t>
            </a:r>
          </a:p>
          <a:p>
            <a:pPr marL="514350" indent="-514350">
              <a:buFont typeface="Arial"/>
              <a:buChar char="•"/>
            </a:pPr>
            <a:r>
              <a:rPr lang="en-US" sz="3200" dirty="0" smtClean="0">
                <a:solidFill>
                  <a:srgbClr val="F2806C"/>
                </a:solidFill>
                <a:latin typeface="Palatino"/>
                <a:cs typeface="Palatino"/>
              </a:rPr>
              <a:t>Evaluate, and validate</a:t>
            </a:r>
          </a:p>
        </p:txBody>
      </p:sp>
    </p:spTree>
    <p:extLst>
      <p:ext uri="{BB962C8B-B14F-4D97-AF65-F5344CB8AC3E}">
        <p14:creationId xmlns:p14="http://schemas.microsoft.com/office/powerpoint/2010/main" val="31846367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28134" y="2540345"/>
            <a:ext cx="7501468" cy="3046988"/>
          </a:xfrm>
          <a:prstGeom prst="rect">
            <a:avLst/>
          </a:prstGeom>
          <a:noFill/>
        </p:spPr>
        <p:txBody>
          <a:bodyPr wrap="square" rtlCol="0">
            <a:spAutoFit/>
          </a:bodyPr>
          <a:lstStyle/>
          <a:p>
            <a:pPr marL="514350" indent="-514350">
              <a:buFont typeface="Arial"/>
              <a:buChar char="•"/>
            </a:pPr>
            <a:r>
              <a:rPr lang="en-US" sz="3200" b="1" dirty="0" smtClean="0">
                <a:solidFill>
                  <a:srgbClr val="FF7280"/>
                </a:solidFill>
                <a:latin typeface="Palatino"/>
                <a:cs typeface="Palatino"/>
              </a:rPr>
              <a:t>Don’t draw</a:t>
            </a:r>
            <a:endParaRPr lang="en-US" sz="3200" dirty="0">
              <a:solidFill>
                <a:srgbClr val="F2806C"/>
              </a:solidFill>
              <a:latin typeface="Palatino"/>
              <a:cs typeface="Palatino"/>
            </a:endParaRPr>
          </a:p>
          <a:p>
            <a:pPr marL="514350" indent="-514350">
              <a:buFont typeface="Arial"/>
              <a:buChar char="•"/>
            </a:pPr>
            <a:r>
              <a:rPr lang="en-US" sz="3200" dirty="0">
                <a:solidFill>
                  <a:srgbClr val="F2806C"/>
                </a:solidFill>
                <a:latin typeface="Palatino"/>
                <a:cs typeface="Palatino"/>
              </a:rPr>
              <a:t>Users first</a:t>
            </a:r>
          </a:p>
          <a:p>
            <a:pPr marL="514350" indent="-514350">
              <a:buFont typeface="Arial"/>
              <a:buChar char="•"/>
            </a:pPr>
            <a:r>
              <a:rPr lang="en-US" sz="3200" dirty="0">
                <a:solidFill>
                  <a:srgbClr val="F2806C"/>
                </a:solidFill>
                <a:latin typeface="Palatino"/>
                <a:cs typeface="Palatino"/>
              </a:rPr>
              <a:t>Ecosystems, not systems</a:t>
            </a:r>
          </a:p>
          <a:p>
            <a:pPr marL="514350" indent="-514350">
              <a:buFont typeface="Arial"/>
              <a:buChar char="•"/>
            </a:pPr>
            <a:r>
              <a:rPr lang="en-US" sz="3200" dirty="0">
                <a:solidFill>
                  <a:srgbClr val="F2806C"/>
                </a:solidFill>
                <a:latin typeface="Palatino"/>
                <a:cs typeface="Palatino"/>
              </a:rPr>
              <a:t>Work in context</a:t>
            </a:r>
          </a:p>
          <a:p>
            <a:pPr marL="514350" indent="-514350">
              <a:buFont typeface="Arial"/>
              <a:buChar char="•"/>
            </a:pPr>
            <a:r>
              <a:rPr lang="en-US" sz="3200" dirty="0">
                <a:solidFill>
                  <a:srgbClr val="F2806C"/>
                </a:solidFill>
                <a:latin typeface="Palatino"/>
                <a:cs typeface="Palatino"/>
              </a:rPr>
              <a:t>Annotate, describe, understand</a:t>
            </a:r>
          </a:p>
          <a:p>
            <a:pPr marL="514350" indent="-514350">
              <a:buFont typeface="Arial"/>
              <a:buChar char="•"/>
            </a:pPr>
            <a:r>
              <a:rPr lang="en-US" sz="3200" dirty="0">
                <a:solidFill>
                  <a:srgbClr val="F2806C"/>
                </a:solidFill>
                <a:latin typeface="Palatino"/>
                <a:cs typeface="Palatino"/>
              </a:rPr>
              <a:t>Evaluate, and validate</a:t>
            </a:r>
          </a:p>
        </p:txBody>
      </p:sp>
    </p:spTree>
    <p:extLst>
      <p:ext uri="{BB962C8B-B14F-4D97-AF65-F5344CB8AC3E}">
        <p14:creationId xmlns:p14="http://schemas.microsoft.com/office/powerpoint/2010/main" val="26042115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28134" y="2975048"/>
            <a:ext cx="7501468" cy="707886"/>
          </a:xfrm>
          <a:prstGeom prst="rect">
            <a:avLst/>
          </a:prstGeom>
          <a:noFill/>
        </p:spPr>
        <p:txBody>
          <a:bodyPr wrap="square" rtlCol="0">
            <a:spAutoFit/>
          </a:bodyPr>
          <a:lstStyle/>
          <a:p>
            <a:pPr algn="ctr"/>
            <a:r>
              <a:rPr lang="en-US" sz="4000" dirty="0" smtClean="0">
                <a:solidFill>
                  <a:srgbClr val="F2806C"/>
                </a:solidFill>
                <a:latin typeface="Palatino"/>
                <a:cs typeface="Palatino"/>
              </a:rPr>
              <a:t>Define, then design.</a:t>
            </a:r>
            <a:endParaRPr lang="en-US" sz="4000" dirty="0">
              <a:solidFill>
                <a:srgbClr val="562D26"/>
              </a:solidFill>
              <a:latin typeface="Palatino"/>
              <a:cs typeface="Palatino"/>
            </a:endParaRPr>
          </a:p>
        </p:txBody>
      </p:sp>
    </p:spTree>
    <p:extLst>
      <p:ext uri="{BB962C8B-B14F-4D97-AF65-F5344CB8AC3E}">
        <p14:creationId xmlns:p14="http://schemas.microsoft.com/office/powerpoint/2010/main" val="331825905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DSC050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84746"/>
            <a:ext cx="9144000" cy="6073254"/>
          </a:xfrm>
          <a:prstGeom prst="rect">
            <a:avLst/>
          </a:prstGeom>
        </p:spPr>
      </p:pic>
      <p:grpSp>
        <p:nvGrpSpPr>
          <p:cNvPr id="4" name="Group 3"/>
          <p:cNvGrpSpPr/>
          <p:nvPr/>
        </p:nvGrpSpPr>
        <p:grpSpPr>
          <a:xfrm>
            <a:off x="1" y="-27020"/>
            <a:ext cx="9178835" cy="7092736"/>
            <a:chOff x="1" y="-27020"/>
            <a:chExt cx="9178835" cy="7092736"/>
          </a:xfrm>
        </p:grpSpPr>
        <p:pic>
          <p:nvPicPr>
            <p:cNvPr id="5" name="Picture 4" descr="Slide-back.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7020"/>
              <a:ext cx="9178835" cy="7092736"/>
            </a:xfrm>
            <a:prstGeom prst="rect">
              <a:avLst/>
            </a:prstGeom>
          </p:spPr>
        </p:pic>
        <p:sp>
          <p:nvSpPr>
            <p:cNvPr id="6" name="Rectangle 5"/>
            <p:cNvSpPr/>
            <p:nvPr/>
          </p:nvSpPr>
          <p:spPr>
            <a:xfrm>
              <a:off x="7365438" y="174109"/>
              <a:ext cx="1713346"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a:t>
              </a:r>
              <a:r>
                <a:rPr lang="en-US" sz="1800" b="0" i="0" kern="1200" dirty="0" err="1" smtClean="0">
                  <a:solidFill>
                    <a:schemeClr val="bg1">
                      <a:alpha val="46000"/>
                    </a:schemeClr>
                  </a:solidFill>
                  <a:latin typeface="Palatino"/>
                  <a:ea typeface="+mn-ea"/>
                  <a:cs typeface="Palatino"/>
                </a:rPr>
                <a:t>ConveyUX</a:t>
              </a:r>
              <a:endParaRPr lang="en-US" sz="1800" b="0" i="1" kern="1200" dirty="0" smtClean="0">
                <a:solidFill>
                  <a:schemeClr val="bg1">
                    <a:alpha val="46000"/>
                  </a:schemeClr>
                </a:solidFill>
                <a:latin typeface="Palatino"/>
                <a:ea typeface="+mn-ea"/>
                <a:cs typeface="Palatino"/>
              </a:endParaRPr>
            </a:p>
          </p:txBody>
        </p:sp>
      </p:grpSp>
    </p:spTree>
    <p:extLst>
      <p:ext uri="{BB962C8B-B14F-4D97-AF65-F5344CB8AC3E}">
        <p14:creationId xmlns:p14="http://schemas.microsoft.com/office/powerpoint/2010/main" val="3274052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DSC5682.JPG"/>
          <p:cNvPicPr>
            <a:picLocks noChangeAspect="1"/>
          </p:cNvPicPr>
          <p:nvPr/>
        </p:nvPicPr>
        <p:blipFill rotWithShape="1">
          <a:blip r:embed="rId4">
            <a:extLst>
              <a:ext uri="{28A0092B-C50C-407E-A947-70E740481C1C}">
                <a14:useLocalDpi xmlns:a14="http://schemas.microsoft.com/office/drawing/2010/main" val="0"/>
              </a:ext>
            </a:extLst>
          </a:blip>
          <a:srcRect t="3807"/>
          <a:stretch/>
        </p:blipFill>
        <p:spPr>
          <a:xfrm>
            <a:off x="0" y="1016000"/>
            <a:ext cx="9144000" cy="5842000"/>
          </a:xfrm>
          <a:prstGeom prst="rect">
            <a:avLst/>
          </a:prstGeom>
        </p:spPr>
      </p:pic>
      <p:grpSp>
        <p:nvGrpSpPr>
          <p:cNvPr id="17" name="Group 16"/>
          <p:cNvGrpSpPr/>
          <p:nvPr/>
        </p:nvGrpSpPr>
        <p:grpSpPr>
          <a:xfrm>
            <a:off x="0" y="1155481"/>
            <a:ext cx="9042400" cy="5702519"/>
            <a:chOff x="0" y="1155481"/>
            <a:chExt cx="9042400" cy="5702519"/>
          </a:xfrm>
        </p:grpSpPr>
        <p:sp>
          <p:nvSpPr>
            <p:cNvPr id="4" name="TextBox 3"/>
            <p:cNvSpPr txBox="1"/>
            <p:nvPr/>
          </p:nvSpPr>
          <p:spPr>
            <a:xfrm>
              <a:off x="6056354" y="1786423"/>
              <a:ext cx="2986046" cy="630942"/>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30000"/>
                </a:lnSpc>
              </a:pPr>
              <a:r>
                <a:rPr lang="en-US" sz="2800" dirty="0" smtClean="0">
                  <a:solidFill>
                    <a:schemeClr val="bg1">
                      <a:lumMod val="95000"/>
                    </a:schemeClr>
                  </a:solidFill>
                  <a:latin typeface="Akzidenz Grotesk BE"/>
                  <a:cs typeface="Akzidenz Grotesk BE"/>
                </a:rPr>
                <a:t>Program Architect</a:t>
              </a:r>
            </a:p>
          </p:txBody>
        </p:sp>
        <p:sp>
          <p:nvSpPr>
            <p:cNvPr id="5" name="TextBox 4"/>
            <p:cNvSpPr txBox="1"/>
            <p:nvPr/>
          </p:nvSpPr>
          <p:spPr>
            <a:xfrm>
              <a:off x="0" y="1663262"/>
              <a:ext cx="2986046" cy="630942"/>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30000"/>
                </a:lnSpc>
              </a:pPr>
              <a:r>
                <a:rPr lang="en-US" sz="2800" dirty="0" smtClean="0">
                  <a:solidFill>
                    <a:schemeClr val="bg1">
                      <a:lumMod val="95000"/>
                    </a:schemeClr>
                  </a:solidFill>
                  <a:latin typeface="Akzidenz Grotesk BE"/>
                  <a:cs typeface="Akzidenz Grotesk BE"/>
                </a:rPr>
                <a:t>Product Owner</a:t>
              </a:r>
            </a:p>
          </p:txBody>
        </p:sp>
        <p:sp>
          <p:nvSpPr>
            <p:cNvPr id="6" name="TextBox 5"/>
            <p:cNvSpPr txBox="1"/>
            <p:nvPr/>
          </p:nvSpPr>
          <p:spPr>
            <a:xfrm>
              <a:off x="4457700" y="1155481"/>
              <a:ext cx="4140200" cy="630942"/>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30000"/>
                </a:lnSpc>
              </a:pPr>
              <a:r>
                <a:rPr lang="en-US" sz="2800" dirty="0" smtClean="0">
                  <a:solidFill>
                    <a:schemeClr val="bg1">
                      <a:lumMod val="95000"/>
                    </a:schemeClr>
                  </a:solidFill>
                  <a:latin typeface="Akzidenz Grotesk BE"/>
                  <a:cs typeface="Akzidenz Grotesk BE"/>
                </a:rPr>
                <a:t>Another Product Owner</a:t>
              </a:r>
            </a:p>
          </p:txBody>
        </p:sp>
        <p:sp>
          <p:nvSpPr>
            <p:cNvPr id="7" name="TextBox 6"/>
            <p:cNvSpPr txBox="1"/>
            <p:nvPr/>
          </p:nvSpPr>
          <p:spPr>
            <a:xfrm>
              <a:off x="3238500" y="6227058"/>
              <a:ext cx="2986046" cy="630942"/>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30000"/>
                </a:lnSpc>
              </a:pPr>
              <a:r>
                <a:rPr lang="en-US" sz="2800" dirty="0" smtClean="0">
                  <a:solidFill>
                    <a:schemeClr val="bg1">
                      <a:lumMod val="95000"/>
                    </a:schemeClr>
                  </a:solidFill>
                  <a:latin typeface="Akzidenz Grotesk BE"/>
                  <a:cs typeface="Akzidenz Grotesk BE"/>
                </a:rPr>
                <a:t>User Experience</a:t>
              </a:r>
            </a:p>
          </p:txBody>
        </p:sp>
        <p:cxnSp>
          <p:nvCxnSpPr>
            <p:cNvPr id="9" name="Straight Connector 8"/>
            <p:cNvCxnSpPr/>
            <p:nvPr/>
          </p:nvCxnSpPr>
          <p:spPr>
            <a:xfrm>
              <a:off x="2311400" y="2294204"/>
              <a:ext cx="203200" cy="72839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165600" y="1786423"/>
              <a:ext cx="292100" cy="150287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5918200" y="2294204"/>
              <a:ext cx="138154" cy="22039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23828033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721" y="1021512"/>
            <a:ext cx="9412723" cy="6251734"/>
          </a:xfrm>
          <a:prstGeom prst="rect">
            <a:avLst/>
          </a:prstGeom>
        </p:spPr>
      </p:pic>
    </p:spTree>
    <p:extLst>
      <p:ext uri="{BB962C8B-B14F-4D97-AF65-F5344CB8AC3E}">
        <p14:creationId xmlns:p14="http://schemas.microsoft.com/office/powerpoint/2010/main" val="41478414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38490" y="1298918"/>
            <a:ext cx="8536728" cy="5724645"/>
          </a:xfrm>
          <a:prstGeom prst="rect">
            <a:avLst/>
          </a:prstGeom>
          <a:noFill/>
        </p:spPr>
        <p:txBody>
          <a:bodyPr wrap="square" rtlCol="0">
            <a:spAutoFit/>
          </a:bodyPr>
          <a:lstStyle/>
          <a:p>
            <a:r>
              <a:rPr lang="en-US" b="1" dirty="0">
                <a:solidFill>
                  <a:srgbClr val="F2806C"/>
                </a:solidFill>
                <a:latin typeface="Palatino"/>
                <a:cs typeface="Palatino"/>
              </a:rPr>
              <a:t>What is the product?</a:t>
            </a:r>
          </a:p>
          <a:p>
            <a:r>
              <a:rPr lang="en-US" sz="1600" dirty="0">
                <a:solidFill>
                  <a:srgbClr val="F2806C"/>
                </a:solidFill>
                <a:latin typeface="Palatino"/>
                <a:cs typeface="Palatino"/>
              </a:rPr>
              <a:t>You are in an elevator with a chief executive of your company. He asks, “what are you working on these days?”</a:t>
            </a:r>
          </a:p>
          <a:p>
            <a:r>
              <a:rPr lang="en-US" sz="1600" dirty="0">
                <a:solidFill>
                  <a:srgbClr val="F2806C"/>
                </a:solidFill>
                <a:latin typeface="Palatino"/>
                <a:cs typeface="Palatino"/>
              </a:rPr>
              <a:t>In one short sentence, using plain (non-technical) language, explain what the product is.</a:t>
            </a:r>
          </a:p>
          <a:p>
            <a:r>
              <a:rPr lang="en-US" dirty="0">
                <a:solidFill>
                  <a:srgbClr val="F2806C"/>
                </a:solidFill>
                <a:latin typeface="Palatino"/>
                <a:cs typeface="Palatino"/>
              </a:rPr>
              <a:t> </a:t>
            </a:r>
          </a:p>
          <a:p>
            <a:r>
              <a:rPr lang="en-US" b="1" dirty="0" smtClean="0">
                <a:solidFill>
                  <a:srgbClr val="F2806C"/>
                </a:solidFill>
                <a:latin typeface="Palatino"/>
                <a:cs typeface="Palatino"/>
              </a:rPr>
              <a:t>What </a:t>
            </a:r>
            <a:r>
              <a:rPr lang="en-US" b="1" dirty="0">
                <a:solidFill>
                  <a:srgbClr val="F2806C"/>
                </a:solidFill>
                <a:latin typeface="Palatino"/>
                <a:cs typeface="Palatino"/>
              </a:rPr>
              <a:t>is its one, main purpose?</a:t>
            </a:r>
          </a:p>
          <a:p>
            <a:r>
              <a:rPr lang="en-US" sz="1600" dirty="0" smtClean="0">
                <a:solidFill>
                  <a:srgbClr val="F2806C"/>
                </a:solidFill>
                <a:latin typeface="Palatino"/>
                <a:cs typeface="Palatino"/>
              </a:rPr>
              <a:t>Pick </a:t>
            </a:r>
            <a:r>
              <a:rPr lang="en-US" sz="1600" dirty="0">
                <a:solidFill>
                  <a:srgbClr val="F2806C"/>
                </a:solidFill>
                <a:latin typeface="Palatino"/>
                <a:cs typeface="Palatino"/>
              </a:rPr>
              <a:t>a single feature of the product you think is critical and express it in as few words as possible. 1-2 word phrases are perfectly fine (“receive cards”); these do not need to be complete sentences. Do not consider technology, UI, wording or other content at all.</a:t>
            </a:r>
          </a:p>
          <a:p>
            <a:r>
              <a:rPr lang="en-US" sz="1600" dirty="0">
                <a:solidFill>
                  <a:srgbClr val="F2806C"/>
                </a:solidFill>
                <a:latin typeface="Palatino"/>
                <a:cs typeface="Palatino"/>
              </a:rPr>
              <a:t> </a:t>
            </a:r>
          </a:p>
          <a:p>
            <a:r>
              <a:rPr lang="en-US" sz="1600" dirty="0">
                <a:solidFill>
                  <a:srgbClr val="F2806C"/>
                </a:solidFill>
                <a:latin typeface="Palatino"/>
                <a:cs typeface="Palatino"/>
              </a:rPr>
              <a:t>Now, answer it again. You may answer as many as five times in total. Do not restate any points; each one should be unique.</a:t>
            </a:r>
          </a:p>
          <a:p>
            <a:endParaRPr lang="en-US" b="1" dirty="0" smtClean="0">
              <a:solidFill>
                <a:srgbClr val="F2806C"/>
              </a:solidFill>
              <a:latin typeface="Palatino"/>
              <a:cs typeface="Palatino"/>
            </a:endParaRPr>
          </a:p>
          <a:p>
            <a:r>
              <a:rPr lang="en-US" b="1" dirty="0">
                <a:solidFill>
                  <a:srgbClr val="F2806C"/>
                </a:solidFill>
                <a:latin typeface="Palatino"/>
                <a:cs typeface="Palatino"/>
              </a:rPr>
              <a:t>What one problem or concern does it solve?</a:t>
            </a:r>
          </a:p>
          <a:p>
            <a:r>
              <a:rPr lang="en-US" sz="1600" dirty="0">
                <a:solidFill>
                  <a:srgbClr val="F2806C"/>
                </a:solidFill>
                <a:latin typeface="Palatino"/>
                <a:cs typeface="Palatino"/>
              </a:rPr>
              <a:t>Products are pursued as a result of a business opportunity, or a business problem. Consider any opportunity to be a “problem” in the sense that its something the company is not pursuing (so a missed opportunity for now).</a:t>
            </a:r>
          </a:p>
          <a:p>
            <a:endParaRPr lang="en-US" b="1" dirty="0" smtClean="0">
              <a:solidFill>
                <a:srgbClr val="F2806C"/>
              </a:solidFill>
              <a:latin typeface="Palatino"/>
              <a:cs typeface="Palatino"/>
            </a:endParaRPr>
          </a:p>
          <a:p>
            <a:r>
              <a:rPr lang="en-US" b="1" dirty="0" smtClean="0">
                <a:solidFill>
                  <a:srgbClr val="F2806C"/>
                </a:solidFill>
                <a:latin typeface="Palatino"/>
                <a:cs typeface="Palatino"/>
              </a:rPr>
              <a:t>Who </a:t>
            </a:r>
            <a:r>
              <a:rPr lang="en-US" b="1" dirty="0">
                <a:solidFill>
                  <a:srgbClr val="F2806C"/>
                </a:solidFill>
                <a:latin typeface="Palatino"/>
                <a:cs typeface="Palatino"/>
              </a:rPr>
              <a:t>will use this product?</a:t>
            </a:r>
          </a:p>
          <a:p>
            <a:r>
              <a:rPr lang="en-US" sz="1600" dirty="0">
                <a:solidFill>
                  <a:srgbClr val="F2806C"/>
                </a:solidFill>
                <a:latin typeface="Palatino"/>
                <a:cs typeface="Palatino"/>
              </a:rPr>
              <a:t>Instead of trying to design the product for everyone, we will be focusing on feature sets, and interface designs that meet the primary needs of a small but focused set of users. These should not be market segments as they exist today; </a:t>
            </a:r>
            <a:r>
              <a:rPr lang="en-US" sz="1600" dirty="0" err="1" smtClean="0">
                <a:solidFill>
                  <a:srgbClr val="F2806C"/>
                </a:solidFill>
                <a:latin typeface="Palatino"/>
                <a:cs typeface="Palatino"/>
              </a:rPr>
              <a:t>inst</a:t>
            </a:r>
            <a:endParaRPr lang="en-US" sz="1600" dirty="0" smtClean="0">
              <a:solidFill>
                <a:srgbClr val="F2806C"/>
              </a:solidFill>
              <a:latin typeface="Palatino"/>
              <a:cs typeface="Palatino"/>
            </a:endParaRPr>
          </a:p>
        </p:txBody>
      </p:sp>
    </p:spTree>
    <p:extLst>
      <p:ext uri="{BB962C8B-B14F-4D97-AF65-F5344CB8AC3E}">
        <p14:creationId xmlns:p14="http://schemas.microsoft.com/office/powerpoint/2010/main" val="35750300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38490" y="909303"/>
            <a:ext cx="8536728" cy="6124753"/>
          </a:xfrm>
          <a:prstGeom prst="rect">
            <a:avLst/>
          </a:prstGeom>
          <a:noFill/>
        </p:spPr>
        <p:txBody>
          <a:bodyPr wrap="square" rtlCol="0">
            <a:spAutoFit/>
          </a:bodyPr>
          <a:lstStyle/>
          <a:p>
            <a:r>
              <a:rPr lang="en-US" sz="2400" dirty="0" smtClean="0">
                <a:solidFill>
                  <a:srgbClr val="904B40"/>
                </a:solidFill>
                <a:latin typeface="Palatino"/>
                <a:cs typeface="Palatino"/>
              </a:rPr>
              <a:t>In </a:t>
            </a:r>
            <a:r>
              <a:rPr lang="en-US" sz="2400" dirty="0">
                <a:solidFill>
                  <a:srgbClr val="904B40"/>
                </a:solidFill>
                <a:latin typeface="Palatino"/>
                <a:cs typeface="Palatino"/>
              </a:rPr>
              <a:t>one short sentence, using plain (non-technical) language, explain what the product is.</a:t>
            </a:r>
          </a:p>
          <a:p>
            <a:r>
              <a:rPr lang="en-US" sz="2400" dirty="0">
                <a:solidFill>
                  <a:srgbClr val="F2806C"/>
                </a:solidFill>
                <a:latin typeface="Palatino"/>
                <a:cs typeface="Palatino"/>
              </a:rPr>
              <a:t> </a:t>
            </a:r>
          </a:p>
          <a:p>
            <a:r>
              <a:rPr lang="en-US" sz="2800" b="1" dirty="0" smtClean="0">
                <a:solidFill>
                  <a:srgbClr val="F2806C"/>
                </a:solidFill>
                <a:latin typeface="Palatino"/>
                <a:cs typeface="Palatino"/>
              </a:rPr>
              <a:t>What </a:t>
            </a:r>
            <a:r>
              <a:rPr lang="en-US" sz="2800" b="1" dirty="0">
                <a:solidFill>
                  <a:srgbClr val="F2806C"/>
                </a:solidFill>
                <a:latin typeface="Palatino"/>
                <a:cs typeface="Palatino"/>
              </a:rPr>
              <a:t>is its one, main purpose?</a:t>
            </a:r>
          </a:p>
          <a:p>
            <a:r>
              <a:rPr lang="en-US" sz="2400" dirty="0" smtClean="0">
                <a:solidFill>
                  <a:srgbClr val="F2806C"/>
                </a:solidFill>
                <a:latin typeface="Palatino"/>
                <a:cs typeface="Palatino"/>
              </a:rPr>
              <a:t>Pick </a:t>
            </a:r>
            <a:r>
              <a:rPr lang="en-US" sz="2400" dirty="0">
                <a:solidFill>
                  <a:srgbClr val="F2806C"/>
                </a:solidFill>
                <a:latin typeface="Palatino"/>
                <a:cs typeface="Palatino"/>
              </a:rPr>
              <a:t>a single feature of the product you think is critical and express it in as few words as possible. 1-2 word phrases are perfectly fine (“receive cards”); these do not need to be complete sentences. Do not consider technology, UI, wording or other content at all.</a:t>
            </a:r>
          </a:p>
          <a:p>
            <a:r>
              <a:rPr lang="en-US" sz="2400" dirty="0">
                <a:solidFill>
                  <a:srgbClr val="F2806C"/>
                </a:solidFill>
                <a:latin typeface="Palatino"/>
                <a:cs typeface="Palatino"/>
              </a:rPr>
              <a:t> </a:t>
            </a:r>
          </a:p>
          <a:p>
            <a:r>
              <a:rPr lang="en-US" sz="2400" dirty="0">
                <a:solidFill>
                  <a:srgbClr val="F2806C"/>
                </a:solidFill>
                <a:latin typeface="Palatino"/>
                <a:cs typeface="Palatino"/>
              </a:rPr>
              <a:t>Now, answer it again. You may answer as many as five times in total. Do not restate any points; each one should be unique.</a:t>
            </a:r>
          </a:p>
          <a:p>
            <a:endParaRPr lang="en-US" sz="2400" b="1" dirty="0" smtClean="0">
              <a:solidFill>
                <a:srgbClr val="904B40"/>
              </a:solidFill>
              <a:latin typeface="Palatino"/>
              <a:cs typeface="Palatino"/>
            </a:endParaRPr>
          </a:p>
          <a:p>
            <a:r>
              <a:rPr lang="en-US" sz="2800" b="1" dirty="0">
                <a:solidFill>
                  <a:srgbClr val="904B40"/>
                </a:solidFill>
                <a:latin typeface="Palatino"/>
                <a:cs typeface="Palatino"/>
              </a:rPr>
              <a:t>What one problem or concern does it solve</a:t>
            </a:r>
            <a:r>
              <a:rPr lang="en-US" sz="2800" b="1" dirty="0" smtClean="0">
                <a:solidFill>
                  <a:srgbClr val="904B40"/>
                </a:solidFill>
                <a:latin typeface="Palatino"/>
                <a:cs typeface="Palatino"/>
              </a:rPr>
              <a:t>?</a:t>
            </a:r>
          </a:p>
          <a:p>
            <a:r>
              <a:rPr lang="en-US" sz="2400" dirty="0">
                <a:solidFill>
                  <a:srgbClr val="904B40"/>
                </a:solidFill>
                <a:latin typeface="Palatino"/>
                <a:cs typeface="Palatino"/>
              </a:rPr>
              <a:t>Products are pursued as a result of a business opportunity, or a business problem. Consider any opportunity to be </a:t>
            </a:r>
            <a:r>
              <a:rPr lang="en-US" sz="2400" dirty="0" smtClean="0">
                <a:solidFill>
                  <a:srgbClr val="904B40"/>
                </a:solidFill>
                <a:latin typeface="Palatino"/>
                <a:cs typeface="Palatino"/>
              </a:rPr>
              <a:t>a</a:t>
            </a:r>
            <a:endParaRPr lang="en-US" sz="2400" b="1" dirty="0">
              <a:solidFill>
                <a:srgbClr val="904B40"/>
              </a:solidFill>
              <a:latin typeface="Palatino"/>
              <a:cs typeface="Palatino"/>
            </a:endParaRPr>
          </a:p>
        </p:txBody>
      </p:sp>
    </p:spTree>
    <p:extLst>
      <p:ext uri="{BB962C8B-B14F-4D97-AF65-F5344CB8AC3E}">
        <p14:creationId xmlns:p14="http://schemas.microsoft.com/office/powerpoint/2010/main" val="185757122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540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88993"/>
            <a:ext cx="9144000" cy="6079787"/>
          </a:xfrm>
          <a:prstGeom prst="rect">
            <a:avLst/>
          </a:prstGeom>
        </p:spPr>
      </p:pic>
      <p:pic>
        <p:nvPicPr>
          <p:cNvPr id="6" name="Picture 5" descr="07302009113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784746"/>
            <a:ext cx="9370075" cy="7027556"/>
          </a:xfrm>
          <a:prstGeom prst="rect">
            <a:avLst/>
          </a:prstGeom>
        </p:spPr>
      </p:pic>
      <p:grpSp>
        <p:nvGrpSpPr>
          <p:cNvPr id="7" name="Group 6"/>
          <p:cNvGrpSpPr/>
          <p:nvPr/>
        </p:nvGrpSpPr>
        <p:grpSpPr>
          <a:xfrm>
            <a:off x="1" y="-27020"/>
            <a:ext cx="9178835" cy="7092736"/>
            <a:chOff x="1" y="-27020"/>
            <a:chExt cx="9178835" cy="7092736"/>
          </a:xfrm>
        </p:grpSpPr>
        <p:pic>
          <p:nvPicPr>
            <p:cNvPr id="8" name="Picture 7" descr="Slide-back.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27020"/>
              <a:ext cx="9178835" cy="7092736"/>
            </a:xfrm>
            <a:prstGeom prst="rect">
              <a:avLst/>
            </a:prstGeom>
          </p:spPr>
        </p:pic>
        <p:sp>
          <p:nvSpPr>
            <p:cNvPr id="9" name="Rectangle 8"/>
            <p:cNvSpPr/>
            <p:nvPr/>
          </p:nvSpPr>
          <p:spPr>
            <a:xfrm>
              <a:off x="7365438" y="174109"/>
              <a:ext cx="1713346"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a:t>
              </a:r>
              <a:r>
                <a:rPr lang="en-US" sz="1800" b="0" i="0" kern="1200" dirty="0" err="1" smtClean="0">
                  <a:solidFill>
                    <a:schemeClr val="bg1">
                      <a:alpha val="46000"/>
                    </a:schemeClr>
                  </a:solidFill>
                  <a:latin typeface="Palatino"/>
                  <a:ea typeface="+mn-ea"/>
                  <a:cs typeface="Palatino"/>
                </a:rPr>
                <a:t>ConveyUX</a:t>
              </a:r>
              <a:endParaRPr lang="en-US" sz="1800" b="0" i="1" kern="1200" dirty="0" smtClean="0">
                <a:solidFill>
                  <a:schemeClr val="bg1">
                    <a:alpha val="46000"/>
                  </a:schemeClr>
                </a:solidFill>
                <a:latin typeface="Palatino"/>
                <a:ea typeface="+mn-ea"/>
                <a:cs typeface="Palatino"/>
              </a:endParaRPr>
            </a:p>
          </p:txBody>
        </p:sp>
      </p:grpSp>
    </p:spTree>
    <p:extLst>
      <p:ext uri="{BB962C8B-B14F-4D97-AF65-F5344CB8AC3E}">
        <p14:creationId xmlns:p14="http://schemas.microsoft.com/office/powerpoint/2010/main" val="36698485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12-06 16.24.1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81094"/>
            <a:ext cx="9144000" cy="6858000"/>
          </a:xfrm>
          <a:prstGeom prst="rect">
            <a:avLst/>
          </a:prstGeom>
        </p:spPr>
      </p:pic>
      <p:sp>
        <p:nvSpPr>
          <p:cNvPr id="12" name="TextBox 11"/>
          <p:cNvSpPr txBox="1"/>
          <p:nvPr/>
        </p:nvSpPr>
        <p:spPr>
          <a:xfrm>
            <a:off x="8337550"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34</a:t>
            </a:fld>
            <a:endParaRPr lang="en-US" dirty="0">
              <a:solidFill>
                <a:schemeClr val="bg1">
                  <a:lumMod val="50000"/>
                </a:schemeClr>
              </a:solidFill>
              <a:latin typeface="Akzidenz Grotesk"/>
              <a:cs typeface="Akzidenz Grotesk"/>
            </a:endParaRPr>
          </a:p>
        </p:txBody>
      </p:sp>
      <p:grpSp>
        <p:nvGrpSpPr>
          <p:cNvPr id="13" name="Group 12"/>
          <p:cNvGrpSpPr/>
          <p:nvPr/>
        </p:nvGrpSpPr>
        <p:grpSpPr>
          <a:xfrm>
            <a:off x="1" y="-27020"/>
            <a:ext cx="9178835" cy="7092736"/>
            <a:chOff x="1" y="-27020"/>
            <a:chExt cx="9178835" cy="7092736"/>
          </a:xfrm>
        </p:grpSpPr>
        <p:pic>
          <p:nvPicPr>
            <p:cNvPr id="14" name="Picture 13" descr="Slide-back.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7020"/>
              <a:ext cx="9178835" cy="7092736"/>
            </a:xfrm>
            <a:prstGeom prst="rect">
              <a:avLst/>
            </a:prstGeom>
          </p:spPr>
        </p:pic>
        <p:sp>
          <p:nvSpPr>
            <p:cNvPr id="15" name="Rectangle 14"/>
            <p:cNvSpPr/>
            <p:nvPr/>
          </p:nvSpPr>
          <p:spPr>
            <a:xfrm>
              <a:off x="7365438" y="174109"/>
              <a:ext cx="1713346"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a:t>
              </a:r>
              <a:r>
                <a:rPr lang="en-US" sz="1800" b="0" i="0" kern="1200" dirty="0" err="1" smtClean="0">
                  <a:solidFill>
                    <a:schemeClr val="bg1">
                      <a:alpha val="46000"/>
                    </a:schemeClr>
                  </a:solidFill>
                  <a:latin typeface="Palatino"/>
                  <a:ea typeface="+mn-ea"/>
                  <a:cs typeface="Palatino"/>
                </a:rPr>
                <a:t>ConveyUX</a:t>
              </a:r>
              <a:endParaRPr lang="en-US" sz="1800" b="0" i="1" kern="1200" dirty="0" smtClean="0">
                <a:solidFill>
                  <a:schemeClr val="bg1">
                    <a:alpha val="46000"/>
                  </a:schemeClr>
                </a:solidFill>
                <a:latin typeface="Palatino"/>
                <a:ea typeface="+mn-ea"/>
                <a:cs typeface="Palatino"/>
              </a:endParaRPr>
            </a:p>
          </p:txBody>
        </p:sp>
      </p:grpSp>
    </p:spTree>
    <p:extLst>
      <p:ext uri="{BB962C8B-B14F-4D97-AF65-F5344CB8AC3E}">
        <p14:creationId xmlns:p14="http://schemas.microsoft.com/office/powerpoint/2010/main" val="6225392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ungri-sanitiz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7092" y="1404797"/>
            <a:ext cx="8601065" cy="4436716"/>
          </a:xfrm>
          <a:prstGeom prst="rect">
            <a:avLst/>
          </a:prstGeom>
        </p:spPr>
      </p:pic>
    </p:spTree>
    <p:extLst>
      <p:ext uri="{BB962C8B-B14F-4D97-AF65-F5344CB8AC3E}">
        <p14:creationId xmlns:p14="http://schemas.microsoft.com/office/powerpoint/2010/main" val="4137760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_DSC360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026255"/>
            <a:ext cx="9331219" cy="6197600"/>
          </a:xfrm>
          <a:prstGeom prst="rect">
            <a:avLst/>
          </a:prstGeom>
        </p:spPr>
      </p:pic>
      <p:sp>
        <p:nvSpPr>
          <p:cNvPr id="8" name="TextBox 7"/>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36</a:t>
            </a:fld>
            <a:endParaRPr lang="en-US" dirty="0">
              <a:solidFill>
                <a:schemeClr val="bg1">
                  <a:lumMod val="50000"/>
                </a:schemeClr>
              </a:solidFill>
              <a:latin typeface="Akzidenz Grotesk"/>
              <a:cs typeface="Akzidenz Grotesk"/>
            </a:endParaRPr>
          </a:p>
        </p:txBody>
      </p:sp>
    </p:spTree>
    <p:extLst>
      <p:ext uri="{BB962C8B-B14F-4D97-AF65-F5344CB8AC3E}">
        <p14:creationId xmlns:p14="http://schemas.microsoft.com/office/powerpoint/2010/main" val="41448989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owe's-storyboar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31602"/>
            <a:ext cx="9293113" cy="5811619"/>
          </a:xfrm>
          <a:prstGeom prst="rect">
            <a:avLst/>
          </a:prstGeom>
        </p:spPr>
      </p:pic>
    </p:spTree>
    <p:extLst>
      <p:ext uri="{BB962C8B-B14F-4D97-AF65-F5344CB8AC3E}">
        <p14:creationId xmlns:p14="http://schemas.microsoft.com/office/powerpoint/2010/main" val="367756351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38</a:t>
            </a:fld>
            <a:endParaRPr lang="en-US" dirty="0">
              <a:solidFill>
                <a:schemeClr val="bg1">
                  <a:lumMod val="50000"/>
                </a:schemeClr>
              </a:solidFill>
              <a:latin typeface="Akzidenz Grotesk"/>
              <a:cs typeface="Akzidenz Grotesk"/>
            </a:endParaRPr>
          </a:p>
        </p:txBody>
      </p:sp>
      <p:pic>
        <p:nvPicPr>
          <p:cNvPr id="2" name="Picture 1" descr="Filtration-UIS-An-5sept2012-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296"/>
            <a:ext cx="9144000" cy="4627176"/>
          </a:xfrm>
          <a:prstGeom prst="rect">
            <a:avLst/>
          </a:prstGeom>
        </p:spPr>
      </p:pic>
    </p:spTree>
    <p:extLst>
      <p:ext uri="{BB962C8B-B14F-4D97-AF65-F5344CB8AC3E}">
        <p14:creationId xmlns:p14="http://schemas.microsoft.com/office/powerpoint/2010/main" val="13832425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28134" y="3174857"/>
            <a:ext cx="7501468" cy="1323439"/>
          </a:xfrm>
          <a:prstGeom prst="rect">
            <a:avLst/>
          </a:prstGeom>
          <a:noFill/>
        </p:spPr>
        <p:txBody>
          <a:bodyPr wrap="square" rtlCol="0">
            <a:spAutoFit/>
          </a:bodyPr>
          <a:lstStyle/>
          <a:p>
            <a:pPr algn="ctr"/>
            <a:r>
              <a:rPr lang="en-US" sz="4000" dirty="0" smtClean="0">
                <a:solidFill>
                  <a:srgbClr val="F2806C"/>
                </a:solidFill>
                <a:latin typeface="Palatino"/>
                <a:cs typeface="Palatino"/>
              </a:rPr>
              <a:t>EXERCISE: </a:t>
            </a:r>
            <a:endParaRPr lang="en-US" sz="4000" dirty="0">
              <a:solidFill>
                <a:srgbClr val="F2806C"/>
              </a:solidFill>
              <a:latin typeface="Palatino"/>
              <a:cs typeface="Palatino"/>
            </a:endParaRPr>
          </a:p>
          <a:p>
            <a:pPr algn="ctr"/>
            <a:r>
              <a:rPr lang="en-US" sz="4000" dirty="0" smtClean="0">
                <a:solidFill>
                  <a:srgbClr val="F2806C"/>
                </a:solidFill>
                <a:latin typeface="Palatino"/>
                <a:cs typeface="Palatino"/>
              </a:rPr>
              <a:t>IA/Task Flow</a:t>
            </a:r>
          </a:p>
        </p:txBody>
      </p:sp>
    </p:spTree>
    <p:extLst>
      <p:ext uri="{BB962C8B-B14F-4D97-AF65-F5344CB8AC3E}">
        <p14:creationId xmlns:p14="http://schemas.microsoft.com/office/powerpoint/2010/main" val="17287655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Peo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42" y="2313728"/>
            <a:ext cx="5508532" cy="3279261"/>
          </a:xfrm>
          <a:prstGeom prst="rect">
            <a:avLst/>
          </a:prstGeom>
        </p:spPr>
      </p:pic>
      <p:pic>
        <p:nvPicPr>
          <p:cNvPr id="2" name="Picture 1" descr="pers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784" y="2264875"/>
            <a:ext cx="1123024" cy="3322509"/>
          </a:xfrm>
          <a:prstGeom prst="rect">
            <a:avLst/>
          </a:prstGeom>
        </p:spPr>
      </p:pic>
    </p:spTree>
    <p:extLst>
      <p:ext uri="{BB962C8B-B14F-4D97-AF65-F5344CB8AC3E}">
        <p14:creationId xmlns:p14="http://schemas.microsoft.com/office/powerpoint/2010/main" val="12969531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2014-11-30 03.51.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529" y="1742908"/>
            <a:ext cx="2423160" cy="4307840"/>
          </a:xfrm>
          <a:prstGeom prst="rect">
            <a:avLst/>
          </a:prstGeom>
        </p:spPr>
      </p:pic>
      <p:pic>
        <p:nvPicPr>
          <p:cNvPr id="3" name="Picture 2" descr="2014-11-30 03.50.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532" y="1742908"/>
            <a:ext cx="2423160" cy="4307839"/>
          </a:xfrm>
          <a:prstGeom prst="rect">
            <a:avLst/>
          </a:prstGeom>
        </p:spPr>
      </p:pic>
      <p:pic>
        <p:nvPicPr>
          <p:cNvPr id="6" name="Picture 5" descr="Clicks.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54610" y="1183017"/>
            <a:ext cx="2923015" cy="5441403"/>
          </a:xfrm>
          <a:prstGeom prst="rect">
            <a:avLst/>
          </a:prstGeom>
        </p:spPr>
      </p:pic>
      <p:pic>
        <p:nvPicPr>
          <p:cNvPr id="7" name="Picture 6" descr="2014-11-30 03.41.17.png"/>
          <p:cNvPicPr>
            <a:picLocks noChangeAspect="1"/>
          </p:cNvPicPr>
          <p:nvPr/>
        </p:nvPicPr>
        <p:blipFill rotWithShape="1">
          <a:blip r:embed="rId6">
            <a:extLst>
              <a:ext uri="{28A0092B-C50C-407E-A947-70E740481C1C}">
                <a14:useLocalDpi xmlns:a14="http://schemas.microsoft.com/office/drawing/2010/main" val="0"/>
              </a:ext>
            </a:extLst>
          </a:blip>
          <a:srcRect t="92967"/>
          <a:stretch/>
        </p:blipFill>
        <p:spPr>
          <a:xfrm>
            <a:off x="1361532" y="5613400"/>
            <a:ext cx="2419037" cy="302491"/>
          </a:xfrm>
          <a:prstGeom prst="rect">
            <a:avLst/>
          </a:prstGeom>
        </p:spPr>
      </p:pic>
      <p:sp>
        <p:nvSpPr>
          <p:cNvPr id="8" name="Rectangle 7"/>
          <p:cNvSpPr/>
          <p:nvPr/>
        </p:nvSpPr>
        <p:spPr>
          <a:xfrm>
            <a:off x="1618357" y="5960843"/>
            <a:ext cx="1865607" cy="4223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licks.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99023" y="1183017"/>
            <a:ext cx="2923015" cy="5441403"/>
          </a:xfrm>
          <a:prstGeom prst="rect">
            <a:avLst/>
          </a:prstGeom>
        </p:spPr>
      </p:pic>
      <p:pic>
        <p:nvPicPr>
          <p:cNvPr id="10" name="Picture 9" descr="2014-11-30 03.41.17.png"/>
          <p:cNvPicPr>
            <a:picLocks noChangeAspect="1"/>
          </p:cNvPicPr>
          <p:nvPr/>
        </p:nvPicPr>
        <p:blipFill rotWithShape="1">
          <a:blip r:embed="rId6">
            <a:extLst>
              <a:ext uri="{28A0092B-C50C-407E-A947-70E740481C1C}">
                <a14:useLocalDpi xmlns:a14="http://schemas.microsoft.com/office/drawing/2010/main" val="0"/>
              </a:ext>
            </a:extLst>
          </a:blip>
          <a:srcRect t="92967"/>
          <a:stretch/>
        </p:blipFill>
        <p:spPr>
          <a:xfrm>
            <a:off x="5105945" y="5602162"/>
            <a:ext cx="2419037" cy="302491"/>
          </a:xfrm>
          <a:prstGeom prst="rect">
            <a:avLst/>
          </a:prstGeom>
        </p:spPr>
      </p:pic>
      <p:sp>
        <p:nvSpPr>
          <p:cNvPr id="11" name="Rectangle 10"/>
          <p:cNvSpPr/>
          <p:nvPr/>
        </p:nvSpPr>
        <p:spPr>
          <a:xfrm>
            <a:off x="5362770" y="5949605"/>
            <a:ext cx="1865607" cy="4223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7969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2014-11-30 03.41.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478" y="1767608"/>
            <a:ext cx="2419037" cy="4300511"/>
          </a:xfrm>
          <a:prstGeom prst="rect">
            <a:avLst/>
          </a:prstGeom>
        </p:spPr>
      </p:pic>
      <p:pic>
        <p:nvPicPr>
          <p:cNvPr id="6" name="Picture 5" descr="Clicks.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77556" y="1183017"/>
            <a:ext cx="2923015" cy="5441403"/>
          </a:xfrm>
          <a:prstGeom prst="rect">
            <a:avLst/>
          </a:prstGeom>
        </p:spPr>
      </p:pic>
      <p:pic>
        <p:nvPicPr>
          <p:cNvPr id="5" name="Picture 4" descr="2014-11-30 03.41.17.png"/>
          <p:cNvPicPr>
            <a:picLocks noChangeAspect="1"/>
          </p:cNvPicPr>
          <p:nvPr/>
        </p:nvPicPr>
        <p:blipFill rotWithShape="1">
          <a:blip r:embed="rId3">
            <a:extLst>
              <a:ext uri="{28A0092B-C50C-407E-A947-70E740481C1C}">
                <a14:useLocalDpi xmlns:a14="http://schemas.microsoft.com/office/drawing/2010/main" val="0"/>
              </a:ext>
            </a:extLst>
          </a:blip>
          <a:srcRect t="92967"/>
          <a:stretch/>
        </p:blipFill>
        <p:spPr>
          <a:xfrm>
            <a:off x="3384478" y="5613400"/>
            <a:ext cx="2419037" cy="302491"/>
          </a:xfrm>
          <a:prstGeom prst="rect">
            <a:avLst/>
          </a:prstGeom>
        </p:spPr>
      </p:pic>
      <p:sp>
        <p:nvSpPr>
          <p:cNvPr id="4" name="Rectangle 3"/>
          <p:cNvSpPr/>
          <p:nvPr/>
        </p:nvSpPr>
        <p:spPr>
          <a:xfrm>
            <a:off x="3641303" y="5960843"/>
            <a:ext cx="1865607" cy="4223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7990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estApp-Targets.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8509" y="1443062"/>
            <a:ext cx="7779125" cy="4745473"/>
          </a:xfrm>
          <a:prstGeom prst="rect">
            <a:avLst/>
          </a:prstGeom>
        </p:spPr>
      </p:pic>
      <p:pic>
        <p:nvPicPr>
          <p:cNvPr id="3" name="Picture 2" descr="2014-11-30 03.54.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310" y="2048049"/>
            <a:ext cx="5896074" cy="3685047"/>
          </a:xfrm>
          <a:prstGeom prst="rect">
            <a:avLst/>
          </a:prstGeom>
        </p:spPr>
      </p:pic>
    </p:spTree>
    <p:extLst>
      <p:ext uri="{BB962C8B-B14F-4D97-AF65-F5344CB8AC3E}">
        <p14:creationId xmlns:p14="http://schemas.microsoft.com/office/powerpoint/2010/main" val="220645161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ands-drying-w-paper-tow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385" y="432368"/>
            <a:ext cx="6662615" cy="6425632"/>
          </a:xfrm>
          <a:prstGeom prst="rect">
            <a:avLst/>
          </a:prstGeom>
        </p:spPr>
      </p:pic>
    </p:spTree>
    <p:extLst>
      <p:ext uri="{BB962C8B-B14F-4D97-AF65-F5344CB8AC3E}">
        <p14:creationId xmlns:p14="http://schemas.microsoft.com/office/powerpoint/2010/main" val="4037000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owel-dispenser4.jpg"/>
          <p:cNvPicPr>
            <a:picLocks noChangeAspect="1"/>
          </p:cNvPicPr>
          <p:nvPr/>
        </p:nvPicPr>
        <p:blipFill rotWithShape="1">
          <a:blip r:embed="rId3">
            <a:extLst>
              <a:ext uri="{28A0092B-C50C-407E-A947-70E740481C1C}">
                <a14:useLocalDpi xmlns:a14="http://schemas.microsoft.com/office/drawing/2010/main" val="0"/>
              </a:ext>
            </a:extLst>
          </a:blip>
          <a:srcRect b="14297"/>
          <a:stretch/>
        </p:blipFill>
        <p:spPr>
          <a:xfrm>
            <a:off x="0" y="1019586"/>
            <a:ext cx="9144000" cy="5877490"/>
          </a:xfrm>
          <a:prstGeom prst="rect">
            <a:avLst/>
          </a:prstGeom>
        </p:spPr>
      </p:pic>
    </p:spTree>
    <p:extLst>
      <p:ext uri="{BB962C8B-B14F-4D97-AF65-F5344CB8AC3E}">
        <p14:creationId xmlns:p14="http://schemas.microsoft.com/office/powerpoint/2010/main" val="334391424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 Unnatural-Hand-Wav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098" y="1426394"/>
            <a:ext cx="8838437" cy="4971621"/>
          </a:xfrm>
          <a:prstGeom prst="rect">
            <a:avLst/>
          </a:prstGeom>
        </p:spPr>
      </p:pic>
    </p:spTree>
    <p:extLst>
      <p:ext uri="{BB962C8B-B14F-4D97-AF65-F5344CB8AC3E}">
        <p14:creationId xmlns:p14="http://schemas.microsoft.com/office/powerpoint/2010/main" val="18594258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2 handsfree.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4702" y="1211813"/>
            <a:ext cx="6882073" cy="5161556"/>
          </a:xfrm>
          <a:prstGeom prst="rect">
            <a:avLst/>
          </a:prstGeom>
        </p:spPr>
      </p:pic>
    </p:spTree>
    <p:extLst>
      <p:ext uri="{BB962C8B-B14F-4D97-AF65-F5344CB8AC3E}">
        <p14:creationId xmlns:p14="http://schemas.microsoft.com/office/powerpoint/2010/main" val="39478338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3 Mechanical.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1940"/>
            <a:ext cx="9144000" cy="6858000"/>
          </a:xfrm>
          <a:prstGeom prst="rect">
            <a:avLst/>
          </a:prstGeom>
        </p:spPr>
      </p:pic>
      <p:sp>
        <p:nvSpPr>
          <p:cNvPr id="6" name="TextBox 5"/>
          <p:cNvSpPr txBox="1"/>
          <p:nvPr/>
        </p:nvSpPr>
        <p:spPr>
          <a:xfrm>
            <a:off x="-956804" y="1826481"/>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8505643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40" y="703481"/>
            <a:ext cx="9214039" cy="6362236"/>
          </a:xfrm>
          <a:prstGeom prst="rect">
            <a:avLst/>
          </a:prstGeom>
        </p:spPr>
      </p:pic>
      <p:grpSp>
        <p:nvGrpSpPr>
          <p:cNvPr id="4" name="Group 3"/>
          <p:cNvGrpSpPr/>
          <p:nvPr/>
        </p:nvGrpSpPr>
        <p:grpSpPr>
          <a:xfrm>
            <a:off x="2" y="-27020"/>
            <a:ext cx="9194799" cy="7092736"/>
            <a:chOff x="0" y="-27020"/>
            <a:chExt cx="9194799" cy="7092736"/>
          </a:xfrm>
        </p:grpSpPr>
        <p:pic>
          <p:nvPicPr>
            <p:cNvPr id="10" name="Picture 9" descr="Slide-back.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7020"/>
              <a:ext cx="9178835" cy="7092736"/>
            </a:xfrm>
            <a:prstGeom prst="rect">
              <a:avLst/>
            </a:prstGeom>
          </p:spPr>
        </p:pic>
        <p:sp>
          <p:nvSpPr>
            <p:cNvPr id="11" name="TextBox 10"/>
            <p:cNvSpPr txBox="1"/>
            <p:nvPr/>
          </p:nvSpPr>
          <p:spPr>
            <a:xfrm>
              <a:off x="8343899"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48</a:t>
              </a:fld>
              <a:endParaRPr lang="en-US" dirty="0">
                <a:solidFill>
                  <a:schemeClr val="bg1">
                    <a:lumMod val="50000"/>
                  </a:schemeClr>
                </a:solidFill>
                <a:latin typeface="Akzidenz Grotesk"/>
                <a:cs typeface="Akzidenz Grotesk"/>
              </a:endParaRPr>
            </a:p>
          </p:txBody>
        </p:sp>
      </p:grpSp>
    </p:spTree>
    <p:extLst>
      <p:ext uri="{BB962C8B-B14F-4D97-AF65-F5344CB8AC3E}">
        <p14:creationId xmlns:p14="http://schemas.microsoft.com/office/powerpoint/2010/main" val="24208842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ands-drying-w-paper-tow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385" y="432368"/>
            <a:ext cx="6662615" cy="6425632"/>
          </a:xfrm>
          <a:prstGeom prst="rect">
            <a:avLst/>
          </a:prstGeom>
        </p:spPr>
      </p:pic>
    </p:spTree>
    <p:extLst>
      <p:ext uri="{BB962C8B-B14F-4D97-AF65-F5344CB8AC3E}">
        <p14:creationId xmlns:p14="http://schemas.microsoft.com/office/powerpoint/2010/main" val="15010253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eople-on-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308" y="1070417"/>
            <a:ext cx="6623508" cy="4496751"/>
          </a:xfrm>
          <a:prstGeom prst="rect">
            <a:avLst/>
          </a:prstGeom>
        </p:spPr>
      </p:pic>
      <p:sp>
        <p:nvSpPr>
          <p:cNvPr id="5" name="TextBox 4"/>
          <p:cNvSpPr txBox="1"/>
          <p:nvPr/>
        </p:nvSpPr>
        <p:spPr>
          <a:xfrm>
            <a:off x="866551" y="5424449"/>
            <a:ext cx="1864353" cy="707886"/>
          </a:xfrm>
          <a:prstGeom prst="rect">
            <a:avLst/>
          </a:prstGeom>
          <a:noFill/>
        </p:spPr>
        <p:txBody>
          <a:bodyPr wrap="square" rtlCol="0">
            <a:spAutoFit/>
          </a:bodyPr>
          <a:lstStyle/>
          <a:p>
            <a:pPr algn="ctr"/>
            <a:r>
              <a:rPr lang="en-US" sz="2000" dirty="0" smtClean="0">
                <a:solidFill>
                  <a:srgbClr val="F2806C"/>
                </a:solidFill>
                <a:latin typeface="Palatino"/>
                <a:cs typeface="Palatino"/>
              </a:rPr>
              <a:t>Product Owner</a:t>
            </a:r>
          </a:p>
        </p:txBody>
      </p:sp>
      <p:sp>
        <p:nvSpPr>
          <p:cNvPr id="6" name="TextBox 5"/>
          <p:cNvSpPr txBox="1"/>
          <p:nvPr/>
        </p:nvSpPr>
        <p:spPr>
          <a:xfrm>
            <a:off x="2160427" y="5424449"/>
            <a:ext cx="1950584" cy="707886"/>
          </a:xfrm>
          <a:prstGeom prst="rect">
            <a:avLst/>
          </a:prstGeom>
          <a:noFill/>
        </p:spPr>
        <p:txBody>
          <a:bodyPr wrap="square" rtlCol="0">
            <a:spAutoFit/>
          </a:bodyPr>
          <a:lstStyle/>
          <a:p>
            <a:pPr algn="ctr"/>
            <a:r>
              <a:rPr lang="en-US" sz="2000" dirty="0" smtClean="0">
                <a:solidFill>
                  <a:srgbClr val="F2806C"/>
                </a:solidFill>
                <a:latin typeface="Palatino"/>
                <a:cs typeface="Palatino"/>
              </a:rPr>
              <a:t>Business</a:t>
            </a:r>
          </a:p>
          <a:p>
            <a:pPr algn="ctr"/>
            <a:r>
              <a:rPr lang="en-US" sz="2000" dirty="0" smtClean="0">
                <a:solidFill>
                  <a:srgbClr val="F2806C"/>
                </a:solidFill>
                <a:latin typeface="Palatino"/>
                <a:cs typeface="Palatino"/>
              </a:rPr>
              <a:t>Analyst</a:t>
            </a:r>
          </a:p>
        </p:txBody>
      </p:sp>
      <p:sp>
        <p:nvSpPr>
          <p:cNvPr id="7" name="TextBox 6"/>
          <p:cNvSpPr txBox="1"/>
          <p:nvPr/>
        </p:nvSpPr>
        <p:spPr>
          <a:xfrm>
            <a:off x="3719738" y="5426441"/>
            <a:ext cx="1686787" cy="707886"/>
          </a:xfrm>
          <a:prstGeom prst="rect">
            <a:avLst/>
          </a:prstGeom>
          <a:noFill/>
        </p:spPr>
        <p:txBody>
          <a:bodyPr wrap="square" rtlCol="0">
            <a:spAutoFit/>
          </a:bodyPr>
          <a:lstStyle/>
          <a:p>
            <a:pPr algn="ctr"/>
            <a:r>
              <a:rPr lang="en-US" sz="2000" dirty="0" smtClean="0">
                <a:solidFill>
                  <a:srgbClr val="F2806C"/>
                </a:solidFill>
                <a:latin typeface="Palatino"/>
                <a:cs typeface="Palatino"/>
              </a:rPr>
              <a:t>User</a:t>
            </a:r>
          </a:p>
          <a:p>
            <a:pPr algn="ctr"/>
            <a:r>
              <a:rPr lang="en-US" sz="2000" dirty="0" smtClean="0">
                <a:solidFill>
                  <a:srgbClr val="F2806C"/>
                </a:solidFill>
                <a:latin typeface="Palatino"/>
                <a:cs typeface="Palatino"/>
              </a:rPr>
              <a:t>Experience</a:t>
            </a:r>
          </a:p>
        </p:txBody>
      </p:sp>
      <p:sp>
        <p:nvSpPr>
          <p:cNvPr id="8" name="TextBox 7"/>
          <p:cNvSpPr txBox="1"/>
          <p:nvPr/>
        </p:nvSpPr>
        <p:spPr>
          <a:xfrm>
            <a:off x="5122504" y="5428433"/>
            <a:ext cx="1886656" cy="707886"/>
          </a:xfrm>
          <a:prstGeom prst="rect">
            <a:avLst/>
          </a:prstGeom>
          <a:noFill/>
        </p:spPr>
        <p:txBody>
          <a:bodyPr wrap="square" rtlCol="0">
            <a:spAutoFit/>
          </a:bodyPr>
          <a:lstStyle/>
          <a:p>
            <a:pPr algn="ctr"/>
            <a:r>
              <a:rPr lang="en-US" sz="2000" dirty="0" smtClean="0">
                <a:solidFill>
                  <a:srgbClr val="F2806C"/>
                </a:solidFill>
                <a:latin typeface="Palatino"/>
                <a:cs typeface="Palatino"/>
              </a:rPr>
              <a:t>Software</a:t>
            </a:r>
          </a:p>
          <a:p>
            <a:pPr algn="ctr"/>
            <a:r>
              <a:rPr lang="en-US" sz="2000" dirty="0" smtClean="0">
                <a:solidFill>
                  <a:srgbClr val="F2806C"/>
                </a:solidFill>
                <a:latin typeface="Palatino"/>
                <a:cs typeface="Palatino"/>
              </a:rPr>
              <a:t>Developer</a:t>
            </a:r>
          </a:p>
        </p:txBody>
      </p:sp>
      <p:sp>
        <p:nvSpPr>
          <p:cNvPr id="9" name="TextBox 8"/>
          <p:cNvSpPr txBox="1"/>
          <p:nvPr/>
        </p:nvSpPr>
        <p:spPr>
          <a:xfrm>
            <a:off x="6731431" y="5413713"/>
            <a:ext cx="1796142" cy="707886"/>
          </a:xfrm>
          <a:prstGeom prst="rect">
            <a:avLst/>
          </a:prstGeom>
          <a:noFill/>
        </p:spPr>
        <p:txBody>
          <a:bodyPr wrap="square" rtlCol="0">
            <a:spAutoFit/>
          </a:bodyPr>
          <a:lstStyle/>
          <a:p>
            <a:pPr algn="ctr"/>
            <a:r>
              <a:rPr lang="en-US" sz="2000" dirty="0" smtClean="0">
                <a:solidFill>
                  <a:srgbClr val="F2806C"/>
                </a:solidFill>
                <a:latin typeface="Palatino"/>
                <a:cs typeface="Palatino"/>
              </a:rPr>
              <a:t>Presentation</a:t>
            </a:r>
          </a:p>
          <a:p>
            <a:pPr algn="ctr"/>
            <a:r>
              <a:rPr lang="en-US" sz="2000" dirty="0" smtClean="0">
                <a:solidFill>
                  <a:srgbClr val="F2806C"/>
                </a:solidFill>
                <a:latin typeface="Palatino"/>
                <a:cs typeface="Palatino"/>
              </a:rPr>
              <a:t>Developer</a:t>
            </a:r>
          </a:p>
        </p:txBody>
      </p:sp>
      <p:sp>
        <p:nvSpPr>
          <p:cNvPr id="10" name="Rectangle 9"/>
          <p:cNvSpPr/>
          <p:nvPr/>
        </p:nvSpPr>
        <p:spPr>
          <a:xfrm>
            <a:off x="8488172" y="1451911"/>
            <a:ext cx="229997" cy="3926386"/>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Arc 17"/>
          <p:cNvSpPr/>
          <p:nvPr/>
        </p:nvSpPr>
        <p:spPr>
          <a:xfrm rot="10800000" flipH="1">
            <a:off x="8280578" y="113568"/>
            <a:ext cx="193953" cy="3217976"/>
          </a:xfrm>
          <a:prstGeom prst="arc">
            <a:avLst>
              <a:gd name="adj1" fmla="val 16221716"/>
              <a:gd name="adj2" fmla="val 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120935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10" presetClass="exit" presetSubtype="0" fill="hold" grpId="1" nodeType="afterEffect">
                                  <p:stCondLst>
                                    <p:cond delay="100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3000"/>
                            </p:stCondLst>
                            <p:childTnLst>
                              <p:par>
                                <p:cTn id="16" presetID="10" presetClass="exit" presetSubtype="0" fill="hold" grpId="1" nodeType="afterEffect">
                                  <p:stCondLst>
                                    <p:cond delay="10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4500"/>
                            </p:stCondLst>
                            <p:childTnLst>
                              <p:par>
                                <p:cTn id="23" presetID="10" presetClass="exit" presetSubtype="0" fill="hold" grpId="1" nodeType="afterEffect">
                                  <p:stCondLst>
                                    <p:cond delay="100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ntr" presetSubtype="0" fill="hold" grpId="0" nodeType="withEffect">
                                  <p:stCondLst>
                                    <p:cond delay="1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6000"/>
                            </p:stCondLst>
                            <p:childTnLst>
                              <p:par>
                                <p:cTn id="30" presetID="10" presetClass="exit" presetSubtype="0" fill="hold" grpId="1" nodeType="afterEffect">
                                  <p:stCondLst>
                                    <p:cond delay="100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grpId="0" nodeType="withEffect">
                                  <p:stCondLst>
                                    <p:cond delay="10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7500"/>
                            </p:stCondLst>
                            <p:childTnLst>
                              <p:par>
                                <p:cTn id="37" presetID="10" presetClass="exit" presetSubtype="0" fill="hold" grpId="1" nodeType="afterEffect">
                                  <p:stCondLst>
                                    <p:cond delay="100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4-12-03 01.43.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4769" y="1813279"/>
            <a:ext cx="2453450" cy="4361688"/>
          </a:xfrm>
          <a:prstGeom prst="rect">
            <a:avLst/>
          </a:prstGeom>
        </p:spPr>
      </p:pic>
      <p:pic>
        <p:nvPicPr>
          <p:cNvPr id="3" name="Picture 2" descr="2014-12-03 01.43.5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769" y="1813279"/>
            <a:ext cx="2453449" cy="4361688"/>
          </a:xfrm>
          <a:prstGeom prst="rect">
            <a:avLst/>
          </a:prstGeom>
        </p:spPr>
      </p:pic>
      <p:pic>
        <p:nvPicPr>
          <p:cNvPr id="10" name="Picture 9" descr="Galaxy-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spTree>
    <p:custDataLst>
      <p:tags r:id="rId1"/>
    </p:custDataLst>
    <p:extLst>
      <p:ext uri="{BB962C8B-B14F-4D97-AF65-F5344CB8AC3E}">
        <p14:creationId xmlns:p14="http://schemas.microsoft.com/office/powerpoint/2010/main" val="30613672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4-12-03 01.45.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609" y="1807856"/>
            <a:ext cx="2453449" cy="4361688"/>
          </a:xfrm>
          <a:prstGeom prst="rect">
            <a:avLst/>
          </a:prstGeom>
        </p:spPr>
      </p:pic>
      <p:pic>
        <p:nvPicPr>
          <p:cNvPr id="4" name="Picture 3" descr="Galaxy-S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spTree>
    <p:extLst>
      <p:ext uri="{BB962C8B-B14F-4D97-AF65-F5344CB8AC3E}">
        <p14:creationId xmlns:p14="http://schemas.microsoft.com/office/powerpoint/2010/main" val="226644403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4-12-03 01.45.10.png"/>
          <p:cNvPicPr>
            <a:picLocks noChangeAspect="1"/>
          </p:cNvPicPr>
          <p:nvPr/>
        </p:nvPicPr>
        <p:blipFill rotWithShape="1">
          <a:blip r:embed="rId3">
            <a:extLst>
              <a:ext uri="{28A0092B-C50C-407E-A947-70E740481C1C}">
                <a14:useLocalDpi xmlns:a14="http://schemas.microsoft.com/office/drawing/2010/main" val="0"/>
              </a:ext>
            </a:extLst>
          </a:blip>
          <a:srcRect t="-2432"/>
          <a:stretch/>
        </p:blipFill>
        <p:spPr>
          <a:xfrm>
            <a:off x="3406742" y="1701800"/>
            <a:ext cx="2453451" cy="4467743"/>
          </a:xfrm>
          <a:prstGeom prst="rect">
            <a:avLst/>
          </a:prstGeom>
        </p:spPr>
      </p:pic>
      <p:pic>
        <p:nvPicPr>
          <p:cNvPr id="4" name="Picture 3" descr="Galaxy-S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spTree>
    <p:extLst>
      <p:ext uri="{BB962C8B-B14F-4D97-AF65-F5344CB8AC3E}">
        <p14:creationId xmlns:p14="http://schemas.microsoft.com/office/powerpoint/2010/main" val="233476464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2014-12-03 06.03.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443319" y="1797843"/>
            <a:ext cx="2453450" cy="4361688"/>
          </a:xfrm>
          <a:prstGeom prst="rect">
            <a:avLst/>
          </a:prstGeom>
        </p:spPr>
      </p:pic>
      <p:pic>
        <p:nvPicPr>
          <p:cNvPr id="4" name="Picture 3" descr="Galaxy-S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192191" y="1193800"/>
            <a:ext cx="2899593" cy="5549900"/>
          </a:xfrm>
          <a:prstGeom prst="rect">
            <a:avLst/>
          </a:prstGeom>
        </p:spPr>
      </p:pic>
    </p:spTree>
    <p:extLst>
      <p:ext uri="{BB962C8B-B14F-4D97-AF65-F5344CB8AC3E}">
        <p14:creationId xmlns:p14="http://schemas.microsoft.com/office/powerpoint/2010/main" val="17325866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4-12-03 06.05.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919" y="1816100"/>
            <a:ext cx="2453450" cy="4361688"/>
          </a:xfrm>
          <a:prstGeom prst="rect">
            <a:avLst/>
          </a:prstGeom>
        </p:spPr>
      </p:pic>
      <p:pic>
        <p:nvPicPr>
          <p:cNvPr id="4" name="Picture 3" descr="Galaxy-S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spTree>
    <p:extLst>
      <p:ext uri="{BB962C8B-B14F-4D97-AF65-F5344CB8AC3E}">
        <p14:creationId xmlns:p14="http://schemas.microsoft.com/office/powerpoint/2010/main" val="6129858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28134" y="3174857"/>
            <a:ext cx="7501468" cy="1323439"/>
          </a:xfrm>
          <a:prstGeom prst="rect">
            <a:avLst/>
          </a:prstGeom>
          <a:noFill/>
        </p:spPr>
        <p:txBody>
          <a:bodyPr wrap="square" rtlCol="0">
            <a:spAutoFit/>
          </a:bodyPr>
          <a:lstStyle/>
          <a:p>
            <a:pPr algn="ctr"/>
            <a:r>
              <a:rPr lang="en-US" sz="4000" dirty="0" smtClean="0">
                <a:solidFill>
                  <a:srgbClr val="F2806C"/>
                </a:solidFill>
                <a:latin typeface="Palatino"/>
                <a:cs typeface="Palatino"/>
              </a:rPr>
              <a:t>EXERCISE: </a:t>
            </a:r>
            <a:endParaRPr lang="en-US" sz="4000" dirty="0">
              <a:solidFill>
                <a:srgbClr val="F2806C"/>
              </a:solidFill>
              <a:latin typeface="Palatino"/>
              <a:cs typeface="Palatino"/>
            </a:endParaRPr>
          </a:p>
          <a:p>
            <a:pPr algn="ctr"/>
            <a:r>
              <a:rPr lang="en-US" sz="4000" dirty="0" smtClean="0">
                <a:solidFill>
                  <a:srgbClr val="F2806C"/>
                </a:solidFill>
                <a:latin typeface="Palatino"/>
                <a:cs typeface="Palatino"/>
              </a:rPr>
              <a:t>Interface and Interaction</a:t>
            </a:r>
          </a:p>
        </p:txBody>
      </p:sp>
    </p:spTree>
    <p:extLst>
      <p:ext uri="{BB962C8B-B14F-4D97-AF65-F5344CB8AC3E}">
        <p14:creationId xmlns:p14="http://schemas.microsoft.com/office/powerpoint/2010/main" val="17308701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28134" y="3174857"/>
            <a:ext cx="7501468" cy="1938992"/>
          </a:xfrm>
          <a:prstGeom prst="rect">
            <a:avLst/>
          </a:prstGeom>
          <a:noFill/>
        </p:spPr>
        <p:txBody>
          <a:bodyPr wrap="square" rtlCol="0">
            <a:spAutoFit/>
          </a:bodyPr>
          <a:lstStyle/>
          <a:p>
            <a:pPr algn="ctr"/>
            <a:r>
              <a:rPr lang="en-US" sz="4000" dirty="0" smtClean="0">
                <a:solidFill>
                  <a:srgbClr val="F2806C"/>
                </a:solidFill>
                <a:latin typeface="Palatino"/>
                <a:cs typeface="Palatino"/>
              </a:rPr>
              <a:t>EXERCISE: </a:t>
            </a:r>
            <a:endParaRPr lang="en-US" sz="4000" dirty="0">
              <a:solidFill>
                <a:srgbClr val="F2806C"/>
              </a:solidFill>
              <a:latin typeface="Palatino"/>
              <a:cs typeface="Palatino"/>
            </a:endParaRPr>
          </a:p>
          <a:p>
            <a:pPr algn="ctr"/>
            <a:r>
              <a:rPr lang="en-US" sz="4000" dirty="0" smtClean="0">
                <a:solidFill>
                  <a:srgbClr val="F2806C"/>
                </a:solidFill>
                <a:latin typeface="Palatino"/>
                <a:cs typeface="Palatino"/>
              </a:rPr>
              <a:t>Two states</a:t>
            </a:r>
          </a:p>
          <a:p>
            <a:pPr algn="ctr"/>
            <a:r>
              <a:rPr lang="en-US" sz="4000" dirty="0" smtClean="0">
                <a:solidFill>
                  <a:srgbClr val="F2806C"/>
                </a:solidFill>
                <a:latin typeface="Palatino"/>
                <a:cs typeface="Palatino"/>
              </a:rPr>
              <a:t>Two platforms</a:t>
            </a:r>
          </a:p>
        </p:txBody>
      </p:sp>
    </p:spTree>
    <p:extLst>
      <p:ext uri="{BB962C8B-B14F-4D97-AF65-F5344CB8AC3E}">
        <p14:creationId xmlns:p14="http://schemas.microsoft.com/office/powerpoint/2010/main" val="2635306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Green-Blo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95" y="1398995"/>
            <a:ext cx="3968795" cy="505945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r="57037"/>
          <a:stretch/>
        </p:blipFill>
        <p:spPr>
          <a:xfrm>
            <a:off x="4872488" y="1398995"/>
            <a:ext cx="2834635" cy="5115499"/>
          </a:xfrm>
          <a:prstGeom prst="rect">
            <a:avLst/>
          </a:prstGeom>
        </p:spPr>
      </p:pic>
      <p:pic>
        <p:nvPicPr>
          <p:cNvPr id="7" name="Picture 6" descr="Zone-Circles-02.png"/>
          <p:cNvPicPr>
            <a:picLocks noChangeAspect="1"/>
          </p:cNvPicPr>
          <p:nvPr/>
        </p:nvPicPr>
        <p:blipFill rotWithShape="1">
          <a:blip r:embed="rId5" cstate="print">
            <a:extLst>
              <a:ext uri="{28A0092B-C50C-407E-A947-70E740481C1C}">
                <a14:useLocalDpi xmlns:a14="http://schemas.microsoft.com/office/drawing/2010/main"/>
              </a:ext>
            </a:extLst>
          </a:blip>
          <a:srcRect r="40200"/>
          <a:stretch/>
        </p:blipFill>
        <p:spPr>
          <a:xfrm>
            <a:off x="4909324" y="1419318"/>
            <a:ext cx="3870666" cy="5073737"/>
          </a:xfrm>
          <a:prstGeom prst="rect">
            <a:avLst/>
          </a:prstGeom>
        </p:spPr>
      </p:pic>
    </p:spTree>
    <p:extLst>
      <p:ext uri="{BB962C8B-B14F-4D97-AF65-F5344CB8AC3E}">
        <p14:creationId xmlns:p14="http://schemas.microsoft.com/office/powerpoint/2010/main" val="37120233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FV-UIS_An-24feb20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0332"/>
            <a:ext cx="8384043" cy="6858000"/>
          </a:xfrm>
          <a:prstGeom prst="rect">
            <a:avLst/>
          </a:prstGeom>
        </p:spPr>
      </p:pic>
    </p:spTree>
    <p:extLst>
      <p:ext uri="{BB962C8B-B14F-4D97-AF65-F5344CB8AC3E}">
        <p14:creationId xmlns:p14="http://schemas.microsoft.com/office/powerpoint/2010/main" val="12692595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16634"/>
            <a:ext cx="9144000" cy="6076335"/>
          </a:xfrm>
          <a:prstGeom prst="rect">
            <a:avLst/>
          </a:prstGeom>
        </p:spPr>
      </p:pic>
    </p:spTree>
    <p:extLst>
      <p:ext uri="{BB962C8B-B14F-4D97-AF65-F5344CB8AC3E}">
        <p14:creationId xmlns:p14="http://schemas.microsoft.com/office/powerpoint/2010/main" val="38208307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DSC4876.JPG"/>
          <p:cNvPicPr>
            <a:picLocks noChangeAspect="1"/>
          </p:cNvPicPr>
          <p:nvPr/>
        </p:nvPicPr>
        <p:blipFill rotWithShape="1">
          <a:blip r:embed="rId3">
            <a:extLst>
              <a:ext uri="{28A0092B-C50C-407E-A947-70E740481C1C}">
                <a14:useLocalDpi xmlns:a14="http://schemas.microsoft.com/office/drawing/2010/main" val="0"/>
              </a:ext>
            </a:extLst>
          </a:blip>
          <a:srcRect l="23034" t="24275" r="23339" b="23650"/>
          <a:stretch/>
        </p:blipFill>
        <p:spPr>
          <a:xfrm>
            <a:off x="0" y="1025722"/>
            <a:ext cx="9182468" cy="5922334"/>
          </a:xfrm>
          <a:prstGeom prst="rect">
            <a:avLst/>
          </a:prstGeom>
        </p:spPr>
      </p:pic>
      <p:sp>
        <p:nvSpPr>
          <p:cNvPr id="5" name="TextBox 4"/>
          <p:cNvSpPr txBox="1"/>
          <p:nvPr/>
        </p:nvSpPr>
        <p:spPr>
          <a:xfrm>
            <a:off x="243384" y="1153894"/>
            <a:ext cx="5355572" cy="707886"/>
          </a:xfrm>
          <a:prstGeom prst="rect">
            <a:avLst/>
          </a:prstGeom>
          <a:noFill/>
        </p:spPr>
        <p:txBody>
          <a:bodyPr wrap="square" rtlCol="0">
            <a:spAutoFit/>
          </a:bodyPr>
          <a:lstStyle/>
          <a:p>
            <a:r>
              <a:rPr lang="en-US" sz="4000" dirty="0" smtClean="0">
                <a:solidFill>
                  <a:schemeClr val="bg1">
                    <a:lumMod val="95000"/>
                  </a:schemeClr>
                </a:solidFill>
                <a:latin typeface="Palatino"/>
                <a:cs typeface="Palatino"/>
              </a:rPr>
              <a:t>Don’t bet on unicorns.</a:t>
            </a:r>
            <a:endParaRPr lang="en-US" sz="4000" dirty="0">
              <a:solidFill>
                <a:schemeClr val="bg1">
                  <a:lumMod val="95000"/>
                </a:schemeClr>
              </a:solidFill>
              <a:latin typeface="Palatino"/>
              <a:cs typeface="Palatino"/>
            </a:endParaRPr>
          </a:p>
        </p:txBody>
      </p:sp>
    </p:spTree>
    <p:extLst>
      <p:ext uri="{BB962C8B-B14F-4D97-AF65-F5344CB8AC3E}">
        <p14:creationId xmlns:p14="http://schemas.microsoft.com/office/powerpoint/2010/main" val="26790545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rend-charts-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593" y="1161386"/>
            <a:ext cx="8269936" cy="6248395"/>
          </a:xfrm>
          <a:prstGeom prst="rect">
            <a:avLst/>
          </a:prstGeom>
        </p:spPr>
      </p:pic>
    </p:spTree>
    <p:extLst>
      <p:ext uri="{BB962C8B-B14F-4D97-AF65-F5344CB8AC3E}">
        <p14:creationId xmlns:p14="http://schemas.microsoft.com/office/powerpoint/2010/main" val="21585130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oogle-Material-Design-depth-CO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21" y="2191236"/>
            <a:ext cx="9186896" cy="2878992"/>
          </a:xfrm>
          <a:prstGeom prst="rect">
            <a:avLst/>
          </a:prstGeom>
        </p:spPr>
      </p:pic>
    </p:spTree>
    <p:extLst>
      <p:ext uri="{BB962C8B-B14F-4D97-AF65-F5344CB8AC3E}">
        <p14:creationId xmlns:p14="http://schemas.microsoft.com/office/powerpoint/2010/main" val="19059437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me-of-d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475" y="1483773"/>
            <a:ext cx="8640406" cy="4178306"/>
          </a:xfrm>
          <a:prstGeom prst="rect">
            <a:avLst/>
          </a:prstGeom>
        </p:spPr>
      </p:pic>
    </p:spTree>
    <p:extLst>
      <p:ext uri="{BB962C8B-B14F-4D97-AF65-F5344CB8AC3E}">
        <p14:creationId xmlns:p14="http://schemas.microsoft.com/office/powerpoint/2010/main" val="8979347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nstalled-Base-Growth-2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49" y="1680019"/>
            <a:ext cx="8498592" cy="3990986"/>
          </a:xfrm>
          <a:prstGeom prst="rect">
            <a:avLst/>
          </a:prstGeom>
        </p:spPr>
      </p:pic>
    </p:spTree>
    <p:extLst>
      <p:ext uri="{BB962C8B-B14F-4D97-AF65-F5344CB8AC3E}">
        <p14:creationId xmlns:p14="http://schemas.microsoft.com/office/powerpoint/2010/main" val="28333187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design methodology.pdf"/>
          <p:cNvPicPr>
            <a:picLocks noChangeAspect="1"/>
          </p:cNvPicPr>
          <p:nvPr/>
        </p:nvPicPr>
        <p:blipFill rotWithShape="1">
          <a:blip r:embed="rId3" cstate="screen">
            <a:extLst>
              <a:ext uri="{28A0092B-C50C-407E-A947-70E740481C1C}">
                <a14:useLocalDpi xmlns:a14="http://schemas.microsoft.com/office/drawing/2010/main"/>
              </a:ext>
            </a:extLst>
          </a:blip>
          <a:srcRect t="13247" b="25282"/>
          <a:stretch/>
        </p:blipFill>
        <p:spPr>
          <a:xfrm>
            <a:off x="-18042" y="1996649"/>
            <a:ext cx="9144000" cy="3637073"/>
          </a:xfrm>
          <a:prstGeom prst="rect">
            <a:avLst/>
          </a:prstGeom>
        </p:spPr>
      </p:pic>
    </p:spTree>
    <p:extLst>
      <p:ext uri="{BB962C8B-B14F-4D97-AF65-F5344CB8AC3E}">
        <p14:creationId xmlns:p14="http://schemas.microsoft.com/office/powerpoint/2010/main" val="38556681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ok-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688" y="299099"/>
            <a:ext cx="4431116" cy="53473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2979" y="6046194"/>
            <a:ext cx="1420585" cy="750122"/>
          </a:xfrm>
          <a:prstGeom prst="rect">
            <a:avLst/>
          </a:prstGeom>
        </p:spPr>
      </p:pic>
    </p:spTree>
    <p:extLst>
      <p:ext uri="{BB962C8B-B14F-4D97-AF65-F5344CB8AC3E}">
        <p14:creationId xmlns:p14="http://schemas.microsoft.com/office/powerpoint/2010/main" val="17435456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0" y="444500"/>
            <a:ext cx="7594600" cy="170267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800" y="2040792"/>
            <a:ext cx="3327400" cy="550300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2979" y="6046194"/>
            <a:ext cx="1420585" cy="750122"/>
          </a:xfrm>
          <a:prstGeom prst="rect">
            <a:avLst/>
          </a:prstGeom>
        </p:spPr>
      </p:pic>
    </p:spTree>
    <p:extLst>
      <p:ext uri="{BB962C8B-B14F-4D97-AF65-F5344CB8AC3E}">
        <p14:creationId xmlns:p14="http://schemas.microsoft.com/office/powerpoint/2010/main" val="1964876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fes-onRed-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306" y="1326295"/>
            <a:ext cx="7319639" cy="3605530"/>
          </a:xfrm>
          <a:prstGeom prst="rect">
            <a:avLst/>
          </a:prstGeom>
        </p:spPr>
      </p:pic>
      <p:sp>
        <p:nvSpPr>
          <p:cNvPr id="11" name="Subtitle 2"/>
          <p:cNvSpPr>
            <a:spLocks noGrp="1"/>
          </p:cNvSpPr>
          <p:nvPr>
            <p:ph type="subTitle" idx="1"/>
          </p:nvPr>
        </p:nvSpPr>
        <p:spPr>
          <a:xfrm>
            <a:off x="454707" y="2783223"/>
            <a:ext cx="4047067" cy="3109577"/>
          </a:xfrm>
        </p:spPr>
        <p:txBody>
          <a:bodyPr>
            <a:noAutofit/>
          </a:bodyPr>
          <a:lstStyle/>
          <a:p>
            <a:pPr>
              <a:spcBef>
                <a:spcPts val="0"/>
              </a:spcBef>
              <a:spcAft>
                <a:spcPts val="1400"/>
              </a:spcAft>
            </a:pPr>
            <a:r>
              <a:rPr lang="en-US" sz="2400" b="1" baseline="30000" dirty="0" smtClean="0"/>
              <a:t>Contact me for consulting, design, to follow up on this deck, or just to talk: </a:t>
            </a:r>
          </a:p>
          <a:p>
            <a:pPr>
              <a:spcBef>
                <a:spcPts val="0"/>
              </a:spcBef>
              <a:spcAft>
                <a:spcPts val="1400"/>
              </a:spcAft>
            </a:pPr>
            <a:r>
              <a:rPr lang="en-US" sz="2400" b="1" baseline="30000" dirty="0" smtClean="0"/>
              <a:t>Steven </a:t>
            </a:r>
            <a:r>
              <a:rPr lang="en-US" sz="2400" b="1" baseline="30000" dirty="0"/>
              <a:t>Hoober</a:t>
            </a:r>
          </a:p>
          <a:p>
            <a:pPr>
              <a:spcBef>
                <a:spcPts val="0"/>
              </a:spcBef>
              <a:spcAft>
                <a:spcPts val="1400"/>
              </a:spcAft>
            </a:pPr>
            <a:r>
              <a:rPr lang="en-US" sz="2400" baseline="30000" dirty="0" smtClean="0"/>
              <a:t>steven@4ourth.com</a:t>
            </a:r>
            <a:endParaRPr lang="en-US" sz="2400" baseline="30000" dirty="0"/>
          </a:p>
          <a:p>
            <a:pPr>
              <a:spcBef>
                <a:spcPts val="0"/>
              </a:spcBef>
              <a:spcAft>
                <a:spcPts val="1400"/>
              </a:spcAft>
            </a:pPr>
            <a:r>
              <a:rPr lang="en-US" sz="2400" baseline="30000" dirty="0" smtClean="0"/>
              <a:t>+1 816 </a:t>
            </a:r>
            <a:r>
              <a:rPr lang="en-US" sz="2400" baseline="30000" dirty="0"/>
              <a:t>210 </a:t>
            </a:r>
            <a:r>
              <a:rPr lang="en-US" sz="2400" baseline="30000" dirty="0" smtClean="0"/>
              <a:t>0455</a:t>
            </a:r>
            <a:endParaRPr lang="en-US" sz="2400" i="1" baseline="30000" dirty="0"/>
          </a:p>
          <a:p>
            <a:pPr>
              <a:spcBef>
                <a:spcPts val="0"/>
              </a:spcBef>
              <a:spcAft>
                <a:spcPts val="1400"/>
              </a:spcAft>
            </a:pPr>
            <a:r>
              <a:rPr lang="en-US" sz="2400" baseline="30000" dirty="0"/>
              <a:t>@shoobe01</a:t>
            </a:r>
          </a:p>
          <a:p>
            <a:pPr>
              <a:spcBef>
                <a:spcPts val="0"/>
              </a:spcBef>
              <a:spcAft>
                <a:spcPts val="1400"/>
              </a:spcAft>
            </a:pPr>
            <a:r>
              <a:rPr lang="en-US" sz="2400" baseline="30000" dirty="0"/>
              <a:t>shoobe01 on: </a:t>
            </a:r>
          </a:p>
          <a:p>
            <a:pPr>
              <a:spcBef>
                <a:spcPts val="0"/>
              </a:spcBef>
              <a:spcAft>
                <a:spcPts val="1400"/>
              </a:spcAft>
            </a:pPr>
            <a:r>
              <a:rPr lang="en-US" sz="2400" baseline="30000" dirty="0" smtClean="0"/>
              <a:t>www</a:t>
            </a:r>
            <a:r>
              <a:rPr lang="en-US" sz="2400" baseline="30000" dirty="0"/>
              <a:t>.4ourth.com</a:t>
            </a:r>
          </a:p>
        </p:txBody>
      </p:sp>
      <p:pic>
        <p:nvPicPr>
          <p:cNvPr id="7" name="Picture 6" descr="social-networks.pdf"/>
          <p:cNvPicPr>
            <a:picLocks noChangeAspect="1"/>
          </p:cNvPicPr>
          <p:nvPr/>
        </p:nvPicPr>
        <p:blipFill rotWithShape="1">
          <a:blip r:embed="rId4" cstate="screen">
            <a:extLst>
              <a:ext uri="{28A0092B-C50C-407E-A947-70E740481C1C}">
                <a14:useLocalDpi xmlns:a14="http://schemas.microsoft.com/office/drawing/2010/main"/>
              </a:ext>
            </a:extLst>
          </a:blip>
          <a:srcRect b="69425"/>
          <a:stretch/>
        </p:blipFill>
        <p:spPr>
          <a:xfrm>
            <a:off x="1767738" y="5027963"/>
            <a:ext cx="2298751" cy="543104"/>
          </a:xfrm>
          <a:prstGeom prst="rect">
            <a:avLst/>
          </a:prstGeom>
        </p:spPr>
      </p:pic>
      <p:pic>
        <p:nvPicPr>
          <p:cNvPr id="8" name="Picture 7" descr="Google-plus-Whit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7291" y="5056538"/>
            <a:ext cx="320675" cy="320675"/>
          </a:xfrm>
          <a:prstGeom prst="rect">
            <a:avLst/>
          </a:prstGeom>
        </p:spPr>
      </p:pic>
      <p:pic>
        <p:nvPicPr>
          <p:cNvPr id="9" name="Picture 8" descr="twitter-bird-dark-bg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17149" y="4641672"/>
            <a:ext cx="389849" cy="320675"/>
          </a:xfrm>
          <a:prstGeom prst="rect">
            <a:avLst/>
          </a:prstGeom>
        </p:spPr>
      </p:pic>
      <p:pic>
        <p:nvPicPr>
          <p:cNvPr id="10" name="Picture 9" descr="Slideshar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27025" y="5047913"/>
            <a:ext cx="333723" cy="342228"/>
          </a:xfrm>
          <a:prstGeom prst="rect">
            <a:avLst/>
          </a:prstGeom>
        </p:spPr>
      </p:pic>
      <p:pic>
        <p:nvPicPr>
          <p:cNvPr id="12" name="Picture 11"/>
          <p:cNvPicPr>
            <a:picLocks noChangeAspect="1"/>
          </p:cNvPicPr>
          <p:nvPr/>
        </p:nvPicPr>
        <p:blipFill>
          <a:blip r:embed="rId8"/>
          <a:stretch>
            <a:fillRect/>
          </a:stretch>
        </p:blipFill>
        <p:spPr>
          <a:xfrm>
            <a:off x="10478438" y="6230755"/>
            <a:ext cx="2044700" cy="3810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2979" y="6046194"/>
            <a:ext cx="1420585" cy="750122"/>
          </a:xfrm>
          <a:prstGeom prst="rect">
            <a:avLst/>
          </a:prstGeom>
        </p:spPr>
      </p:pic>
    </p:spTree>
    <p:extLst>
      <p:ext uri="{BB962C8B-B14F-4D97-AF65-F5344CB8AC3E}">
        <p14:creationId xmlns:p14="http://schemas.microsoft.com/office/powerpoint/2010/main" val="1267023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28134" y="3174857"/>
            <a:ext cx="7501468" cy="707886"/>
          </a:xfrm>
          <a:prstGeom prst="rect">
            <a:avLst/>
          </a:prstGeom>
          <a:noFill/>
        </p:spPr>
        <p:txBody>
          <a:bodyPr wrap="square" rtlCol="0">
            <a:spAutoFit/>
          </a:bodyPr>
          <a:lstStyle/>
          <a:p>
            <a:pPr algn="ctr"/>
            <a:r>
              <a:rPr lang="en-US" sz="4000" dirty="0" smtClean="0">
                <a:solidFill>
                  <a:srgbClr val="F2806C"/>
                </a:solidFill>
                <a:latin typeface="Palatino"/>
                <a:cs typeface="Palatino"/>
              </a:rPr>
              <a:t>Ecosystems are complex.</a:t>
            </a:r>
            <a:endParaRPr lang="en-US" sz="4000" dirty="0">
              <a:solidFill>
                <a:srgbClr val="F2806C"/>
              </a:solidFill>
              <a:latin typeface="Palatino"/>
              <a:cs typeface="Palatino"/>
            </a:endParaRPr>
          </a:p>
        </p:txBody>
      </p:sp>
    </p:spTree>
    <p:extLst>
      <p:ext uri="{BB962C8B-B14F-4D97-AF65-F5344CB8AC3E}">
        <p14:creationId xmlns:p14="http://schemas.microsoft.com/office/powerpoint/2010/main" val="32656027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00206_IMG_7774_newsstand_at_n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8096"/>
            <a:ext cx="9144000" cy="6089904"/>
          </a:xfrm>
          <a:prstGeom prst="rect">
            <a:avLst/>
          </a:prstGeom>
        </p:spPr>
      </p:pic>
      <p:pic>
        <p:nvPicPr>
          <p:cNvPr id="3" name="Picture 2" descr="2009_newsstand_NYC_USA_393971246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83" y="446310"/>
            <a:ext cx="9493021" cy="6892778"/>
          </a:xfrm>
          <a:prstGeom prst="rect">
            <a:avLst/>
          </a:prstGeom>
        </p:spPr>
      </p:pic>
      <p:sp>
        <p:nvSpPr>
          <p:cNvPr id="6" name="Rectangle 5"/>
          <p:cNvSpPr/>
          <p:nvPr/>
        </p:nvSpPr>
        <p:spPr>
          <a:xfrm>
            <a:off x="7263840" y="223253"/>
            <a:ext cx="1713346"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dirty="0" smtClean="0">
                <a:solidFill>
                  <a:schemeClr val="bg1">
                    <a:alpha val="46000"/>
                  </a:schemeClr>
                </a:solidFill>
                <a:latin typeface="Palatino"/>
                <a:cs typeface="Palatino"/>
              </a:rPr>
              <a:t>@</a:t>
            </a:r>
            <a:r>
              <a:rPr lang="en-US" dirty="0" err="1" smtClean="0">
                <a:solidFill>
                  <a:schemeClr val="bg1">
                    <a:alpha val="46000"/>
                  </a:schemeClr>
                </a:solidFill>
                <a:latin typeface="Palatino"/>
                <a:cs typeface="Palatino"/>
              </a:rPr>
              <a:t>techjobslafair</a:t>
            </a:r>
            <a:endParaRPr lang="en-US" sz="1800" b="0" i="1" kern="1200" dirty="0" smtClean="0">
              <a:solidFill>
                <a:schemeClr val="bg1">
                  <a:alpha val="46000"/>
                </a:schemeClr>
              </a:solidFill>
              <a:latin typeface="Palatino"/>
              <a:ea typeface="+mn-ea"/>
              <a:cs typeface="Palatino"/>
            </a:endParaRPr>
          </a:p>
        </p:txBody>
      </p:sp>
      <p:grpSp>
        <p:nvGrpSpPr>
          <p:cNvPr id="11" name="Group 10"/>
          <p:cNvGrpSpPr/>
          <p:nvPr/>
        </p:nvGrpSpPr>
        <p:grpSpPr>
          <a:xfrm>
            <a:off x="0" y="-1655"/>
            <a:ext cx="9188451" cy="6858000"/>
            <a:chOff x="0" y="-1655"/>
            <a:chExt cx="9188451" cy="6858000"/>
          </a:xfrm>
        </p:grpSpPr>
        <p:sp>
          <p:nvSpPr>
            <p:cNvPr id="7" name="TextBox 6"/>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8</a:t>
              </a:fld>
              <a:endParaRPr lang="en-US" dirty="0">
                <a:solidFill>
                  <a:schemeClr val="bg1">
                    <a:lumMod val="50000"/>
                  </a:schemeClr>
                </a:solidFill>
                <a:latin typeface="Akzidenz Grotesk"/>
                <a:cs typeface="Akzidenz Grotesk"/>
              </a:endParaRPr>
            </a:p>
          </p:txBody>
        </p:sp>
        <p:pic>
          <p:nvPicPr>
            <p:cNvPr id="9" name="Picture 8" descr="Title-Slide-Lovebird-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655"/>
              <a:ext cx="9144000" cy="6858000"/>
            </a:xfrm>
            <a:prstGeom prst="rect">
              <a:avLst/>
            </a:prstGeom>
          </p:spPr>
        </p:pic>
      </p:grpSp>
      <p:sp>
        <p:nvSpPr>
          <p:cNvPr id="12" name="Rectangle 11"/>
          <p:cNvSpPr/>
          <p:nvPr/>
        </p:nvSpPr>
        <p:spPr>
          <a:xfrm>
            <a:off x="7629409" y="224908"/>
            <a:ext cx="1713346"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de-DE" dirty="0" smtClean="0">
                <a:solidFill>
                  <a:schemeClr val="bg1">
                    <a:alpha val="46000"/>
                  </a:schemeClr>
                </a:solidFill>
                <a:latin typeface="Palatino"/>
                <a:cs typeface="Palatino"/>
              </a:rPr>
              <a:t>#mwux14</a:t>
            </a:r>
          </a:p>
        </p:txBody>
      </p:sp>
    </p:spTree>
    <p:extLst>
      <p:ext uri="{BB962C8B-B14F-4D97-AF65-F5344CB8AC3E}">
        <p14:creationId xmlns:p14="http://schemas.microsoft.com/office/powerpoint/2010/main" val="32760419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1735" y="1308577"/>
            <a:ext cx="9627379" cy="7006127"/>
          </a:xfrm>
          <a:prstGeom prst="rect">
            <a:avLst/>
          </a:prstGeom>
        </p:spPr>
      </p:pic>
    </p:spTree>
    <p:extLst>
      <p:ext uri="{BB962C8B-B14F-4D97-AF65-F5344CB8AC3E}">
        <p14:creationId xmlns:p14="http://schemas.microsoft.com/office/powerpoint/2010/main" val="39066711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
</p:tagLst>
</file>

<file path=ppt/tags/tag2.xml><?xml version="1.0" encoding="utf-8"?>
<p:tagLst xmlns:a="http://schemas.openxmlformats.org/drawingml/2006/main" xmlns:r="http://schemas.openxmlformats.org/officeDocument/2006/relationships" xmlns:p="http://schemas.openxmlformats.org/presentationml/2006/main">
  <p:tag name="TIMING" val="|2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142337</TotalTime>
  <Words>6092</Words>
  <Application>Microsoft Macintosh PowerPoint</Application>
  <PresentationFormat>On-screen Show (4:3)</PresentationFormat>
  <Paragraphs>691</Paragraphs>
  <Slides>67</Slides>
  <Notes>67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Akzidenz Grotesk</vt:lpstr>
      <vt:lpstr>Akzidenz Grotesk BE</vt:lpstr>
      <vt:lpstr>Calibri</vt:lpstr>
      <vt:lpstr>Palatino</vt:lpstr>
      <vt:lpstr>Palatino Linotype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Hoobr</cp:lastModifiedBy>
  <cp:revision>1105</cp:revision>
  <cp:lastPrinted>2013-04-15T23:35:07Z</cp:lastPrinted>
  <dcterms:created xsi:type="dcterms:W3CDTF">2011-10-30T17:26:39Z</dcterms:created>
  <dcterms:modified xsi:type="dcterms:W3CDTF">2016-11-16T22:45:49Z</dcterms:modified>
</cp:coreProperties>
</file>